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09" r:id="rId2"/>
    <p:sldId id="336" r:id="rId3"/>
    <p:sldId id="310" r:id="rId4"/>
    <p:sldId id="262" r:id="rId5"/>
    <p:sldId id="264" r:id="rId6"/>
    <p:sldId id="383" r:id="rId7"/>
    <p:sldId id="338" r:id="rId8"/>
    <p:sldId id="339" r:id="rId9"/>
    <p:sldId id="382" r:id="rId10"/>
    <p:sldId id="306" r:id="rId11"/>
    <p:sldId id="343" r:id="rId12"/>
    <p:sldId id="345" r:id="rId13"/>
    <p:sldId id="346" r:id="rId14"/>
    <p:sldId id="344" r:id="rId15"/>
    <p:sldId id="384" r:id="rId16"/>
    <p:sldId id="347" r:id="rId17"/>
    <p:sldId id="348" r:id="rId18"/>
    <p:sldId id="351" r:id="rId19"/>
    <p:sldId id="352" r:id="rId20"/>
    <p:sldId id="356" r:id="rId21"/>
    <p:sldId id="386" r:id="rId22"/>
    <p:sldId id="357" r:id="rId23"/>
    <p:sldId id="340" r:id="rId24"/>
    <p:sldId id="341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3" r:id="rId39"/>
    <p:sldId id="375" r:id="rId40"/>
    <p:sldId id="376" r:id="rId41"/>
    <p:sldId id="377" r:id="rId42"/>
    <p:sldId id="378" r:id="rId43"/>
    <p:sldId id="379" r:id="rId44"/>
    <p:sldId id="380" r:id="rId45"/>
    <p:sldId id="381" r:id="rId46"/>
    <p:sldId id="33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4CF6D-5B2F-42A9-9D80-99F558638C8F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937A-DF5C-44C2-A127-5A77794100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86FA-C5CA-475A-B72D-3584CFE418E6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34B4F-52AC-43D3-9C3E-2E4E0D03E627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F8CF-48D0-4E94-BCCE-2B0034DD009D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B85-32F3-40ED-B68E-CF3BEE61F6EB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8D2F-0221-4835-AE67-7670184184D7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F45-AB55-456E-AC76-2653A6F10627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75B2-85FC-4F12-A73A-F595D1CF84D5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5046-1FA5-4594-AFC8-56F05A440D99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4227-F536-4A39-8E4D-15FB10201D2F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F7C8-A707-4DE7-9C32-8A840AF71811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4238-921E-40FC-98E4-8D14CD498CDD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8F8E-A874-440E-924C-F1E595A0E321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CCE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Всероссийский конкурс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b="1" dirty="0" smtClean="0"/>
              <a:t>«За нравственный подвиг учителя»</a:t>
            </a:r>
            <a:endParaRPr lang="ru-RU" dirty="0"/>
          </a:p>
        </p:txBody>
      </p:sp>
      <p:pic>
        <p:nvPicPr>
          <p:cNvPr id="1026" name="Picture 2" descr="C:\Users\Baranzeva\Downloads\моя\getImag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</a:t>
            </a:r>
            <a:r>
              <a:rPr lang="ru-RU" sz="2400" dirty="0" smtClean="0"/>
              <a:t>оответствие содержания работ заявленным целям и задачам Конкурса;</a:t>
            </a:r>
          </a:p>
          <a:p>
            <a:r>
              <a:rPr lang="ru-RU" sz="2400" dirty="0" smtClean="0"/>
              <a:t>новизна </a:t>
            </a:r>
            <a:r>
              <a:rPr lang="ru-RU" sz="2400" dirty="0" smtClean="0"/>
              <a:t>авторских курсов, программ, учебно-методических пособий и других материалов по вопросам духовно-нравственного, гражданско-патриотического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актуальность работы по вопросам духовно-нравственного, гражданско-патриотического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степень подготовленности авторских работ к возможному тиражированию и внедрению в педагогическую практику.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92816" cy="365125"/>
          </a:xfrm>
        </p:spPr>
        <p:txBody>
          <a:bodyPr/>
          <a:lstStyle/>
          <a:p>
            <a:pPr algn="r"/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5" name="Picture 2" descr="C:\Users\Baranzeva\Downloads\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693489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468052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Критерии:</a:t>
            </a:r>
            <a:endParaRPr lang="ru-RU" sz="6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4680520" cy="14176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достижениям мировой культуры, российским традициям, культурно-национальным особенностям регионов;</a:t>
            </a:r>
          </a:p>
          <a:p>
            <a:pPr lvl="0"/>
            <a:r>
              <a:rPr lang="ru-RU" dirty="0" smtClean="0"/>
              <a:t>определенному уровню образования (дошкольного, начального общего, основного общего, среднего (полного) общего образования);</a:t>
            </a:r>
          </a:p>
          <a:p>
            <a:pPr lvl="0"/>
            <a:r>
              <a:rPr lang="ru-RU" dirty="0" smtClean="0"/>
              <a:t>направленности дополнительных образовательных программ (научно-технической, спортивно-технической, художественной, физкультурно-спортивной, туристско-краеведческой</a:t>
            </a:r>
            <a:r>
              <a:rPr lang="ru-RU" dirty="0" smtClean="0"/>
              <a:t>,  эколого-биологической</a:t>
            </a:r>
            <a:r>
              <a:rPr lang="ru-RU" dirty="0" smtClean="0"/>
              <a:t>, военно-патриотической, </a:t>
            </a:r>
            <a:r>
              <a:rPr lang="ru-RU" dirty="0" err="1" smtClean="0"/>
              <a:t>социално</a:t>
            </a:r>
            <a:r>
              <a:rPr lang="ru-RU" dirty="0" smtClean="0"/>
              <a:t>-педагогической, социально-экономической, естественно-научной и др.);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современным образовательным технологиям, которые отражены в принципах обучения (индивидуальности, доступности, преемственности, результативности); формах и методах обучения (активных методах дистанционного обучения, дифференцированного обучения, занятиях, конкурсах, соревнованиях, экскурсиях, походах и т. д.); методах контроля и управления образовательным процессом (анализе результатов деятельности детей); средствах обучения (перечне необходимого оборудования, инструментов и материалов в расчете на объединение обучающихся).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6272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Содержание образовательных программ должно быть направлено: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 создание условий для развития личности ребенка;</a:t>
            </a:r>
          </a:p>
          <a:p>
            <a:pPr lvl="0"/>
            <a:r>
              <a:rPr lang="ru-RU" dirty="0" smtClean="0"/>
              <a:t>развитие мотивации личности к познанию и творчеству;</a:t>
            </a:r>
          </a:p>
          <a:p>
            <a:pPr lvl="0"/>
            <a:r>
              <a:rPr lang="ru-RU" dirty="0" smtClean="0"/>
              <a:t>обеспечение эмоционального благополучия ребенка;</a:t>
            </a:r>
          </a:p>
          <a:p>
            <a:pPr lvl="0"/>
            <a:r>
              <a:rPr lang="ru-RU" dirty="0" smtClean="0"/>
              <a:t>приобщение обучающихся к национальным ценностям;</a:t>
            </a:r>
          </a:p>
          <a:p>
            <a:pPr lvl="0"/>
            <a:r>
              <a:rPr lang="ru-RU" dirty="0" smtClean="0"/>
              <a:t>профилактику асоциального поведения;</a:t>
            </a:r>
          </a:p>
          <a:p>
            <a:pPr lvl="0"/>
            <a:r>
              <a:rPr lang="ru-RU" dirty="0" smtClean="0"/>
              <a:t>создание условий для социального, культурного и профессионального самоопределения, творческой самореализации личности ребенка, ее интеграции в систему мировой и отечественной культур;</a:t>
            </a:r>
          </a:p>
          <a:p>
            <a:pPr lvl="0"/>
            <a:r>
              <a:rPr lang="ru-RU" dirty="0" smtClean="0"/>
              <a:t>интеллектуальное и духовное развитие личности ребенка;</a:t>
            </a:r>
          </a:p>
          <a:p>
            <a:pPr lvl="0"/>
            <a:r>
              <a:rPr lang="ru-RU" dirty="0" smtClean="0"/>
              <a:t>укрепление психического и физического здоровья;</a:t>
            </a:r>
          </a:p>
          <a:p>
            <a:pPr lvl="0"/>
            <a:r>
              <a:rPr lang="ru-RU" dirty="0" smtClean="0"/>
              <a:t>взаимодействие педагога  с  семьей.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2256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Дополнительная образовательная программа должна включать следующие структурные элементы: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4400" dirty="0" smtClean="0"/>
              <a:t>Титульный лист.</a:t>
            </a:r>
          </a:p>
          <a:p>
            <a:pPr lvl="0"/>
            <a:r>
              <a:rPr lang="ru-RU" sz="4400" dirty="0" smtClean="0"/>
              <a:t>Пояснительную записку.</a:t>
            </a:r>
          </a:p>
          <a:p>
            <a:pPr lvl="0"/>
            <a:r>
              <a:rPr lang="ru-RU" sz="4400" dirty="0" smtClean="0"/>
              <a:t>Учебно-тематический план.</a:t>
            </a:r>
          </a:p>
          <a:p>
            <a:pPr lvl="0"/>
            <a:r>
              <a:rPr lang="ru-RU" sz="4400" dirty="0" smtClean="0"/>
              <a:t>Содержание изучаемого курса.</a:t>
            </a:r>
          </a:p>
          <a:p>
            <a:r>
              <a:rPr lang="ru-RU" sz="4400" dirty="0" smtClean="0"/>
              <a:t>Методическое обеспечение дополнительной образовательной программы.</a:t>
            </a:r>
          </a:p>
          <a:p>
            <a:r>
              <a:rPr lang="ru-RU" sz="4400" dirty="0" smtClean="0"/>
              <a:t> Список литературы.</a:t>
            </a:r>
          </a:p>
          <a:p>
            <a:pPr lvl="0"/>
            <a:endParaRPr lang="ru-RU" sz="4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912296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Возможная структура образовательной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Пояснительная </a:t>
            </a:r>
            <a:r>
              <a:rPr lang="ru-RU" dirty="0" smtClean="0"/>
              <a:t>записка.</a:t>
            </a:r>
          </a:p>
          <a:p>
            <a:r>
              <a:rPr lang="ru-RU" dirty="0" smtClean="0"/>
              <a:t> Цели.</a:t>
            </a:r>
          </a:p>
          <a:p>
            <a:pPr lvl="0"/>
            <a:r>
              <a:rPr lang="ru-RU" dirty="0" smtClean="0"/>
              <a:t>Задачи.</a:t>
            </a:r>
          </a:p>
          <a:p>
            <a:pPr lvl="0"/>
            <a:r>
              <a:rPr lang="ru-RU" dirty="0" smtClean="0"/>
              <a:t>Условия реализации образовательной программы.</a:t>
            </a:r>
          </a:p>
          <a:p>
            <a:pPr lvl="0"/>
            <a:r>
              <a:rPr lang="ru-RU" dirty="0" smtClean="0"/>
              <a:t>Описание форм и методов проведения занятий.</a:t>
            </a:r>
          </a:p>
          <a:p>
            <a:pPr lvl="0"/>
            <a:r>
              <a:rPr lang="ru-RU" dirty="0" smtClean="0"/>
              <a:t>Учебно-тематический план.</a:t>
            </a:r>
          </a:p>
          <a:p>
            <a:r>
              <a:rPr lang="ru-RU" dirty="0" smtClean="0"/>
              <a:t>Содержание </a:t>
            </a:r>
            <a:r>
              <a:rPr lang="ru-RU" dirty="0" smtClean="0"/>
              <a:t>программы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smtClean="0"/>
              <a:t>Ожидаемые результаты.</a:t>
            </a:r>
          </a:p>
          <a:p>
            <a:pPr lvl="0"/>
            <a:r>
              <a:rPr lang="ru-RU" dirty="0" smtClean="0"/>
              <a:t>Программа диагностики уровней усвоения. </a:t>
            </a:r>
            <a:r>
              <a:rPr lang="ru-RU" dirty="0" smtClean="0"/>
              <a:t>Критерии </a:t>
            </a:r>
            <a:r>
              <a:rPr lang="ru-RU" dirty="0" smtClean="0"/>
              <a:t>и формы </a:t>
            </a:r>
            <a:r>
              <a:rPr lang="ru-RU" dirty="0" smtClean="0"/>
              <a:t>оценки.</a:t>
            </a:r>
            <a:endParaRPr lang="ru-RU" dirty="0" smtClean="0"/>
          </a:p>
          <a:p>
            <a:pPr lvl="0"/>
            <a:r>
              <a:rPr lang="ru-RU" dirty="0" smtClean="0"/>
              <a:t>Материальное, методическое, кадровое обеспечение программы.</a:t>
            </a:r>
          </a:p>
          <a:p>
            <a:r>
              <a:rPr lang="ru-RU" dirty="0" smtClean="0"/>
              <a:t>Список </a:t>
            </a:r>
            <a:r>
              <a:rPr lang="ru-RU" dirty="0" smtClean="0"/>
              <a:t>литературы. </a:t>
            </a:r>
            <a:endParaRPr lang="ru-RU" dirty="0" smtClean="0"/>
          </a:p>
          <a:p>
            <a:r>
              <a:rPr lang="ru-RU" dirty="0" smtClean="0"/>
              <a:t>Приложения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08240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60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Титульный лист </a:t>
            </a:r>
            <a:r>
              <a:rPr lang="ru-RU" dirty="0" smtClean="0"/>
              <a:t>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наименование </a:t>
            </a:r>
            <a:r>
              <a:rPr lang="ru-RU" dirty="0" smtClean="0"/>
              <a:t>образовательной организации;</a:t>
            </a:r>
          </a:p>
          <a:p>
            <a:pPr lvl="0"/>
            <a:r>
              <a:rPr lang="ru-RU" dirty="0" smtClean="0"/>
              <a:t>Рекомендацию педагогического, или методического совет к утверждению;</a:t>
            </a:r>
            <a:endParaRPr lang="ru-RU" dirty="0" smtClean="0"/>
          </a:p>
          <a:p>
            <a:pPr lvl="0"/>
            <a:r>
              <a:rPr lang="ru-RU" dirty="0" smtClean="0"/>
              <a:t>где</a:t>
            </a:r>
            <a:r>
              <a:rPr lang="ru-RU" dirty="0" smtClean="0"/>
              <a:t>, когда и кем утверждена дополнительная образовательная программа;</a:t>
            </a:r>
          </a:p>
          <a:p>
            <a:pPr lvl="0"/>
            <a:r>
              <a:rPr lang="ru-RU" dirty="0" smtClean="0"/>
              <a:t>название дополнительной образовательной программы;</a:t>
            </a:r>
          </a:p>
          <a:p>
            <a:pPr lvl="0"/>
            <a:r>
              <a:rPr lang="ru-RU" dirty="0" smtClean="0"/>
              <a:t>возраст детей, на которых рассчитана дополнительная образовательная программа;</a:t>
            </a:r>
          </a:p>
          <a:p>
            <a:pPr lvl="0"/>
            <a:r>
              <a:rPr lang="ru-RU" dirty="0" smtClean="0"/>
              <a:t>срок реализации дополнительной образовательной программы;</a:t>
            </a:r>
          </a:p>
          <a:p>
            <a:pPr lvl="0"/>
            <a:r>
              <a:rPr lang="ru-RU" dirty="0" smtClean="0"/>
              <a:t>Ф. И. О., должность автора (авторов) дополнительной образовательной программы;</a:t>
            </a:r>
          </a:p>
          <a:p>
            <a:pPr lvl="0"/>
            <a:r>
              <a:rPr lang="ru-RU" dirty="0" smtClean="0"/>
              <a:t>название города, населенного пункта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название епархии;</a:t>
            </a:r>
            <a:endParaRPr lang="ru-RU" dirty="0" smtClean="0"/>
          </a:p>
          <a:p>
            <a:pPr lvl="0"/>
            <a:r>
              <a:rPr lang="ru-RU" dirty="0" smtClean="0"/>
              <a:t>год разработки дополнительной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08240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Пояснительная записка </a:t>
            </a:r>
            <a:r>
              <a:rPr lang="ru-RU" dirty="0" smtClean="0"/>
              <a:t>раскрывает: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400" dirty="0" smtClean="0"/>
              <a:t>направленность дополнительной образовательной программы;</a:t>
            </a:r>
          </a:p>
          <a:p>
            <a:pPr lvl="0"/>
            <a:r>
              <a:rPr lang="ru-RU" sz="4400" dirty="0" smtClean="0"/>
              <a:t>новизну, актуальность, педагогическую целесообразность;</a:t>
            </a:r>
          </a:p>
          <a:p>
            <a:pPr lvl="0"/>
            <a:r>
              <a:rPr lang="ru-RU" sz="4400" dirty="0" smtClean="0"/>
              <a:t>цели и задачи дополнительной образовательной программы;</a:t>
            </a:r>
          </a:p>
          <a:p>
            <a:pPr lvl="0"/>
            <a:r>
              <a:rPr lang="ru-RU" sz="4400" dirty="0" smtClean="0"/>
              <a:t>отличительные особенности данной дополнительной образовательной программы от </a:t>
            </a:r>
            <a:r>
              <a:rPr lang="ru-RU" sz="4400" dirty="0" err="1" smtClean="0"/>
              <a:t>yжe</a:t>
            </a:r>
            <a:r>
              <a:rPr lang="ru-RU" sz="4400" dirty="0" smtClean="0"/>
              <a:t> существующих;</a:t>
            </a:r>
          </a:p>
          <a:p>
            <a:pPr lvl="0"/>
            <a:r>
              <a:rPr lang="ru-RU" sz="4400" dirty="0" smtClean="0"/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sz="4400" dirty="0" smtClean="0"/>
              <a:t>сроки реализации дополнительной образовательной программы (продолжительность образовательного процесса, этапы);</a:t>
            </a:r>
          </a:p>
          <a:p>
            <a:pPr lvl="0"/>
            <a:r>
              <a:rPr lang="ru-RU" sz="4400" dirty="0" smtClean="0"/>
              <a:t>формы и режим занятий;</a:t>
            </a:r>
          </a:p>
          <a:p>
            <a:pPr lvl="0"/>
            <a:r>
              <a:rPr lang="ru-RU" sz="4400" dirty="0" smtClean="0"/>
              <a:t>ожидаемые результаты и способы их проверки;</a:t>
            </a:r>
          </a:p>
          <a:p>
            <a:pPr lvl="0"/>
            <a:r>
              <a:rPr lang="ru-RU" sz="4400" dirty="0" smtClean="0"/>
              <a:t>формы подведения итогов реализации дополнительной</a:t>
            </a:r>
            <a:br>
              <a:rPr lang="ru-RU" sz="4400" dirty="0" smtClean="0"/>
            </a:br>
            <a:r>
              <a:rPr lang="ru-RU" sz="4400" dirty="0" smtClean="0"/>
              <a:t>образовательной программы (выставки, фестивали, соревнования, учебно-исследовательские конференции и т.д.).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6272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Методическое обеспечение дополнительной образовательной программы </a:t>
            </a:r>
            <a:r>
              <a:rPr lang="ru-RU" sz="2800" dirty="0" smtClean="0">
                <a:solidFill>
                  <a:srgbClr val="C00000"/>
                </a:solidFill>
              </a:rPr>
              <a:t>включает в себя описание: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</a:t>
            </a:r>
            <a:r>
              <a:rPr lang="ru-RU" dirty="0" smtClean="0"/>
              <a:t>разделу.</a:t>
            </a:r>
            <a:endParaRPr lang="ru-RU" dirty="0"/>
          </a:p>
          <a:p>
            <a:r>
              <a:rPr lang="ru-RU" i="1" dirty="0" smtClean="0"/>
              <a:t>Список </a:t>
            </a:r>
            <a:r>
              <a:rPr lang="ru-RU" i="1" dirty="0" smtClean="0"/>
              <a:t>литературы.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08240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При составлении программы необходимо: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</a:t>
            </a:r>
            <a:r>
              <a:rPr lang="ru-RU" dirty="0" smtClean="0"/>
              <a:t>программе;</a:t>
            </a:r>
            <a:endParaRPr lang="ru-RU" dirty="0" smtClean="0"/>
          </a:p>
          <a:p>
            <a:r>
              <a:rPr lang="ru-RU" dirty="0" smtClean="0"/>
              <a:t>учитывать, </a:t>
            </a:r>
            <a:r>
              <a:rPr lang="ru-RU" dirty="0" smtClean="0"/>
              <a:t>коррективы</a:t>
            </a:r>
            <a:r>
              <a:rPr lang="ru-RU" dirty="0" smtClean="0"/>
              <a:t>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подход 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840288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Закон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 образовании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859216" cy="3345235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 smtClean="0"/>
              <a:t>Новый закон — Закон «Об образовании в Российской Федерации», подписанный 29 декабря 2012 года Президентом России В.В.Путиным (№73–ФЗ), закрепляет параметры изучения основ религиозной культуры в школе.</a:t>
            </a:r>
          </a:p>
          <a:p>
            <a:pPr fontAlgn="base"/>
            <a:r>
              <a:rPr lang="ru-RU" sz="3800" dirty="0" smtClean="0"/>
              <a:t>П.1 ст.87 говорит о том, что учебные предметы, курсы, модули, направленные на получение обучающимися знаний об основах духовно-нравственной культуры народов России, вводятся </a:t>
            </a:r>
            <a:r>
              <a:rPr lang="ru-RU" sz="3800" b="1" dirty="0" smtClean="0"/>
              <a:t>«в целях формирования и развития личности в соответствии с семейными и общественными </a:t>
            </a:r>
            <a:r>
              <a:rPr lang="ru-RU" sz="3800" b="1" dirty="0" err="1" smtClean="0"/>
              <a:t>социокультурными</a:t>
            </a:r>
            <a:r>
              <a:rPr lang="ru-RU" sz="3800" b="1" dirty="0" smtClean="0"/>
              <a:t> ценностями»</a:t>
            </a:r>
            <a:r>
              <a:rPr lang="ru-RU" sz="3800" dirty="0" smtClean="0"/>
              <a:t>. Значит, семейные ценности, как мы видим, ставятся на первое место.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2256" cy="365125"/>
          </a:xfrm>
        </p:spPr>
        <p:txBody>
          <a:bodyPr/>
          <a:lstStyle/>
          <a:p>
            <a:pPr algn="r"/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1026" name="Picture 2" descr="C:\Users\Baranzeva\Downloads\a2b84cdd3e5f18e2e62174204c3d7c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88640"/>
            <a:ext cx="1828800" cy="1338263"/>
          </a:xfrm>
          <a:prstGeom prst="rect">
            <a:avLst/>
          </a:prstGeom>
          <a:noFill/>
        </p:spPr>
      </p:pic>
      <p:pic>
        <p:nvPicPr>
          <p:cNvPr id="1027" name="Picture 3" descr="C:\Users\Baranzeva\Downloads\130918-110928-3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3. Учебно-тематический план </a:t>
            </a:r>
            <a:r>
              <a:rPr lang="ru-RU" sz="3100" dirty="0" smtClean="0"/>
              <a:t>дополнительной образовательной программы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/>
              <a:t>перечень разделов, тем;</a:t>
            </a:r>
          </a:p>
          <a:p>
            <a:pPr lvl="0"/>
            <a:r>
              <a:rPr lang="ru-RU" sz="4000" dirty="0" smtClean="0"/>
              <a:t>количество часов по каждой теме с разбивкой на теоретические и практические виды занятий (практикум, практическое занятие, круглый стол, творческая мастерская и т.п. и темы!).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68280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Учебно-тематический план</a:t>
            </a:r>
            <a:br>
              <a:rPr lang="ru-RU" b="1" i="1" dirty="0" smtClean="0"/>
            </a:br>
            <a:r>
              <a:rPr lang="ru-RU" sz="1800" dirty="0" smtClean="0"/>
              <a:t>Оформляется на каждый год обучения, представляет собой таблицу: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п</a:t>
            </a:r>
            <a:endParaRPr lang="ru-RU" dirty="0" smtClean="0"/>
          </a:p>
          <a:p>
            <a:r>
              <a:rPr lang="ru-RU" dirty="0" smtClean="0"/>
              <a:t>Тема</a:t>
            </a:r>
          </a:p>
          <a:p>
            <a:r>
              <a:rPr lang="ru-RU" dirty="0" smtClean="0"/>
              <a:t>Количество часов</a:t>
            </a:r>
          </a:p>
          <a:p>
            <a:r>
              <a:rPr lang="ru-RU" dirty="0" smtClean="0"/>
              <a:t>Примечания</a:t>
            </a:r>
          </a:p>
          <a:p>
            <a:r>
              <a:rPr lang="ru-RU" dirty="0" smtClean="0"/>
              <a:t>Всего</a:t>
            </a:r>
          </a:p>
          <a:p>
            <a:r>
              <a:rPr lang="ru-RU" dirty="0" smtClean="0"/>
              <a:t>Теоретических занятий</a:t>
            </a:r>
          </a:p>
          <a:p>
            <a:r>
              <a:rPr lang="ru-RU" dirty="0" smtClean="0"/>
              <a:t>Практических занятий</a:t>
            </a:r>
          </a:p>
          <a:p>
            <a:r>
              <a:rPr lang="ru-RU" dirty="0" smtClean="0"/>
              <a:t>Итого часов: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59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4.Содержание дополнительной образовательной программы </a:t>
            </a:r>
            <a:r>
              <a:rPr lang="ru-RU" sz="2800" b="1" dirty="0" smtClean="0"/>
              <a:t>раскрывается через описание тем (теория и практика).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i="1" dirty="0" smtClean="0"/>
              <a:t>5. Методическое обеспечение дополнительной образовательной программы </a:t>
            </a:r>
            <a:r>
              <a:rPr lang="ru-RU" dirty="0" smtClean="0"/>
              <a:t>включает в себя описание: 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разделу.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 при написании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 не соответствуют теме.</a:t>
            </a:r>
          </a:p>
          <a:p>
            <a:r>
              <a:rPr lang="ru-RU" dirty="0" smtClean="0"/>
              <a:t>Задачи не раскрывают целей.</a:t>
            </a:r>
          </a:p>
          <a:p>
            <a:r>
              <a:rPr lang="ru-RU" dirty="0" smtClean="0"/>
              <a:t>Содержание не соответствует номинации.</a:t>
            </a:r>
          </a:p>
          <a:p>
            <a:r>
              <a:rPr lang="ru-RU" dirty="0" smtClean="0"/>
              <a:t>Формы, методы, приемы не адекватны содержанию и целям.</a:t>
            </a:r>
          </a:p>
          <a:p>
            <a:r>
              <a:rPr lang="ru-RU" dirty="0" smtClean="0"/>
              <a:t>Нет программы диагностики, отзывов.</a:t>
            </a:r>
          </a:p>
          <a:p>
            <a:r>
              <a:rPr lang="ru-RU" b="1" dirty="0" smtClean="0"/>
              <a:t>Нет рецензий светских учреждений и ОРОИК епархии.</a:t>
            </a:r>
          </a:p>
          <a:p>
            <a:r>
              <a:rPr lang="ru-RU" dirty="0" smtClean="0"/>
              <a:t>Нет списка литературы и ссылок.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 составлении программы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данному плану;</a:t>
            </a:r>
          </a:p>
          <a:p>
            <a:r>
              <a:rPr lang="ru-RU" dirty="0" smtClean="0"/>
              <a:t>учитывать, что коррективы,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подход 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написании образовательной программы нужно четко понимать, что такое ЦЕЛЬ. </a:t>
            </a:r>
            <a:endParaRPr lang="ru-RU" dirty="0" smtClean="0"/>
          </a:p>
          <a:p>
            <a:r>
              <a:rPr lang="ru-RU" dirty="0" smtClean="0"/>
              <a:t>«Цель» </a:t>
            </a:r>
            <a:r>
              <a:rPr lang="ru-RU" dirty="0" smtClean="0"/>
              <a:t>- это к чему стремятся, чего хотят </a:t>
            </a:r>
            <a:r>
              <a:rPr lang="ru-RU" dirty="0" smtClean="0"/>
              <a:t>достигнуть – </a:t>
            </a:r>
            <a:r>
              <a:rPr lang="ru-RU" sz="2600" dirty="0" smtClean="0"/>
              <a:t>(</a:t>
            </a:r>
            <a:r>
              <a:rPr lang="ru-RU" sz="2600" dirty="0" err="1" smtClean="0"/>
              <a:t>С.И.О</a:t>
            </a:r>
            <a:r>
              <a:rPr lang="ru-RU" sz="2600" i="1" dirty="0" err="1" smtClean="0"/>
              <a:t>жегов</a:t>
            </a:r>
            <a:r>
              <a:rPr lang="ru-RU" sz="2600" i="1" dirty="0" smtClean="0"/>
              <a:t>. Словарь русского языка)</a:t>
            </a:r>
            <a:endParaRPr lang="ru-RU" sz="2600" dirty="0" smtClean="0"/>
          </a:p>
          <a:p>
            <a:r>
              <a:rPr lang="ru-RU" dirty="0" smtClean="0"/>
              <a:t>Цели могут быть направлены на:</a:t>
            </a:r>
          </a:p>
          <a:p>
            <a:r>
              <a:rPr lang="ru-RU" dirty="0" smtClean="0"/>
              <a:t>развитие ребенка в целом;</a:t>
            </a:r>
          </a:p>
          <a:p>
            <a:r>
              <a:rPr lang="ru-RU" dirty="0" smtClean="0"/>
              <a:t>на развитие определенных способностей </a:t>
            </a:r>
            <a:r>
              <a:rPr lang="ru-RU" dirty="0" smtClean="0"/>
              <a:t>ребенка.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Приведем несколько примеров: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Формирование духовно богатой, </a:t>
            </a:r>
            <a:r>
              <a:rPr lang="ru-RU" sz="4000" b="1" dirty="0" smtClean="0">
                <a:solidFill>
                  <a:srgbClr val="FF0000"/>
                </a:solidFill>
              </a:rPr>
              <a:t>высоко</a:t>
            </a:r>
            <a:r>
              <a:rPr lang="ru-RU" dirty="0" smtClean="0"/>
              <a:t>нравственной личности владеющей русской народной творческой манерой исполнения. (есть две философские категории- нравственное – безнравственное. </a:t>
            </a:r>
            <a:r>
              <a:rPr lang="ru-RU" i="1" dirty="0" smtClean="0"/>
              <a:t>«</a:t>
            </a:r>
            <a:r>
              <a:rPr lang="ru-RU" i="1" dirty="0">
                <a:solidFill>
                  <a:srgbClr val="FF0000"/>
                </a:solidFill>
              </a:rPr>
              <a:t>высоко» </a:t>
            </a:r>
            <a:r>
              <a:rPr lang="ru-RU" i="1" dirty="0"/>
              <a:t>- это понятийная ошибка. Личность может быть либо </a:t>
            </a:r>
            <a:r>
              <a:rPr lang="ru-RU" i="1" dirty="0" smtClean="0"/>
              <a:t>нравственной, </a:t>
            </a:r>
            <a:r>
              <a:rPr lang="ru-RU" i="1" dirty="0"/>
              <a:t>либо безнравственной</a:t>
            </a:r>
            <a:r>
              <a:rPr lang="ru-RU" i="1" dirty="0" smtClean="0"/>
              <a:t>»).</a:t>
            </a:r>
          </a:p>
          <a:p>
            <a:pPr lvl="0"/>
            <a:r>
              <a:rPr lang="ru-RU" i="1" dirty="0" smtClean="0"/>
              <a:t>Формирование личности с широким эстетическим кругозором, воспитание общей культуры, привитие обучаемым этических и нравственных норм поведения.</a:t>
            </a:r>
          </a:p>
          <a:p>
            <a:pPr lvl="0"/>
            <a:r>
              <a:rPr lang="ru-RU" dirty="0" smtClean="0"/>
              <a:t>Эстетическое воспитание и формирование </a:t>
            </a:r>
            <a:r>
              <a:rPr lang="ru-RU" dirty="0" smtClean="0">
                <a:solidFill>
                  <a:srgbClr val="FF0000"/>
                </a:solidFill>
              </a:rPr>
              <a:t>высоких </a:t>
            </a:r>
            <a:r>
              <a:rPr lang="ru-RU" dirty="0" smtClean="0"/>
              <a:t>духовных качеств юного поколения средствами вокального искусства</a:t>
            </a:r>
            <a:r>
              <a:rPr lang="ru-RU" dirty="0" smtClean="0"/>
              <a:t>. (</a:t>
            </a:r>
            <a:r>
              <a:rPr lang="ru-RU" i="1" dirty="0" smtClean="0">
                <a:solidFill>
                  <a:srgbClr val="0070C0"/>
                </a:solidFill>
              </a:rPr>
              <a:t>От какого уровня будете мерить «</a:t>
            </a:r>
            <a:r>
              <a:rPr lang="ru-RU" i="1" dirty="0" err="1" smtClean="0">
                <a:solidFill>
                  <a:srgbClr val="0070C0"/>
                </a:solidFill>
              </a:rPr>
              <a:t>высокость</a:t>
            </a:r>
            <a:r>
              <a:rPr lang="ru-RU" i="1" dirty="0" smtClean="0">
                <a:solidFill>
                  <a:srgbClr val="0070C0"/>
                </a:solidFill>
              </a:rPr>
              <a:t>»? Все, что нельзя измерить – не </a:t>
            </a:r>
            <a:r>
              <a:rPr lang="ru-RU" i="1" dirty="0" err="1" smtClean="0">
                <a:solidFill>
                  <a:srgbClr val="0070C0"/>
                </a:solidFill>
              </a:rPr>
              <a:t>диагностично</a:t>
            </a:r>
            <a:r>
              <a:rPr lang="ru-RU" dirty="0" smtClean="0"/>
              <a:t>)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Возродить  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Возрождение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интерес к хоровой культуре у детей и подростков.</a:t>
            </a:r>
          </a:p>
          <a:p>
            <a:pPr lvl="0"/>
            <a:r>
              <a:rPr lang="ru-RU" i="1" dirty="0" smtClean="0"/>
              <a:t>Развитие личности ребенка, способного к творческому самовыражению через овладение основами хореографии.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“Задача” - это то, что требует выполнения, разрешения. </a:t>
            </a:r>
            <a:r>
              <a:rPr lang="ru-RU" sz="2800" i="1" dirty="0" smtClean="0"/>
              <a:t>(С.И. Ожегов. Словарь русского языка)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могут быть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¾ образовательные (что узнает воспитанник, освоив программу);</a:t>
            </a:r>
          </a:p>
          <a:p>
            <a:r>
              <a:rPr lang="ru-RU" dirty="0" smtClean="0"/>
              <a:t> ¾ развивающие, связанные с развитием творчества ребенка (чему научится ребенок);</a:t>
            </a:r>
          </a:p>
          <a:p>
            <a:r>
              <a:rPr lang="ru-RU" dirty="0" smtClean="0"/>
              <a:t>¾ воспитательные (</a:t>
            </a:r>
            <a:r>
              <a:rPr lang="ru-RU" dirty="0" smtClean="0">
                <a:solidFill>
                  <a:srgbClr val="FF0000"/>
                </a:solidFill>
              </a:rPr>
              <a:t>какие глаголы здесь? Надо понимать, что такое воспитание)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76192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Образовательные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Способствовать овладению воспитанниками русской народной певческой манерой исполнения.</a:t>
            </a:r>
          </a:p>
          <a:p>
            <a:pPr lvl="0"/>
            <a:r>
              <a:rPr lang="ru-RU" dirty="0" smtClean="0"/>
              <a:t>Обучать навыкам танцевального мастерства.</a:t>
            </a:r>
          </a:p>
          <a:p>
            <a:pPr lvl="0"/>
            <a:r>
              <a:rPr lang="ru-RU" dirty="0" smtClean="0"/>
              <a:t>Формировать музыкально-ритмичные навыки.</a:t>
            </a:r>
          </a:p>
          <a:p>
            <a:pPr lvl="0"/>
            <a:r>
              <a:rPr lang="ru-RU" dirty="0" smtClean="0"/>
              <a:t>Обучать правильному дыханию.</a:t>
            </a:r>
          </a:p>
          <a:p>
            <a:pPr lvl="0"/>
            <a:r>
              <a:rPr lang="ru-RU" dirty="0" smtClean="0"/>
              <a:t>Сформировать начальные навыки актерского мастерства.</a:t>
            </a:r>
          </a:p>
          <a:p>
            <a:r>
              <a:rPr lang="ru-RU" dirty="0" smtClean="0"/>
              <a:t>Сформировать систему знаний, умений, навыков по основам хореографии.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Развивающие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Развитие артистических, эмоциональных качеств у детей средствами вокальных</a:t>
            </a:r>
            <a:br>
              <a:rPr lang="ru-RU" dirty="0" smtClean="0"/>
            </a:br>
            <a:r>
              <a:rPr lang="ru-RU" dirty="0" smtClean="0"/>
              <a:t>занятий.</a:t>
            </a:r>
          </a:p>
          <a:p>
            <a:pPr lvl="0"/>
            <a:r>
              <a:rPr lang="ru-RU" dirty="0" smtClean="0"/>
              <a:t>Развитие артистических способностей.</a:t>
            </a:r>
          </a:p>
          <a:p>
            <a:pPr lvl="0"/>
            <a:r>
              <a:rPr lang="ru-RU" dirty="0" smtClean="0"/>
              <a:t>Развитие координации, гибкости, пластики, общей физической выносливости.</a:t>
            </a:r>
          </a:p>
          <a:p>
            <a:pPr lvl="0"/>
            <a:r>
              <a:rPr lang="ru-RU" dirty="0" smtClean="0"/>
              <a:t>Развитие внимательности и наблюдательности, творческого воображения и фантазии через этюды, шарады, упражнения.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766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Всероссийский конкурс в области педагогики, воспитания и работы с детьми и молодежью до 20 лет (далее - дети и молодежь) на соискание премии «За нравственный подвиг учителя»</a:t>
            </a:r>
            <a:r>
              <a:rPr lang="ru-RU" dirty="0" smtClean="0"/>
              <a:t> (далее - Конкурс) проводится по инициативе Русской Православной Церкви при поддержке Министерства образования и науки Российской Федерации и полномочных представителей Президента Российской Федерации в федеральных округах.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Конкурса: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укрепление взаимодействия светской и церковной систем образования по духовно-нравственному воспитанию и образованию граждан Российской Федерации;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стимулирование творчества педагогов и воспитателей образовательных учреждений и поощрения их за многолетнее высокое качество духовно- нравственного воспитания и образования детей и молодежи, за внедрение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инновационных разработок в сферу образования, содействующих духовно- нравственному развитию детей и молодежи;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выявление и распространение лучших систем воспитания, обучения и </a:t>
            </a:r>
            <a:r>
              <a:rPr lang="ru-RU" dirty="0" err="1" smtClean="0"/>
              <a:t>внеучебной</a:t>
            </a:r>
            <a:r>
              <a:rPr lang="ru-RU" dirty="0" smtClean="0"/>
              <a:t> работы с детьми и молодежью;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повышение престижа учительского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Воспитательные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Желательно при написании образовательной программы особое внимание уделить воспитательным задачам </a:t>
            </a:r>
          </a:p>
          <a:p>
            <a:r>
              <a:rPr lang="ru-RU" i="1" u="sng" dirty="0" smtClean="0"/>
              <a:t>Воспитание</a:t>
            </a:r>
            <a:r>
              <a:rPr lang="ru-RU" i="1" dirty="0" smtClean="0"/>
              <a:t>, как первостепенный приоритет в образовании, должно стать органичной, составляющей педагогической деятельности, интегрированной в общий процесс обучения и развития.</a:t>
            </a:r>
          </a:p>
          <a:p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72136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Приведем примеры формулировок некоторых воспитательных задач: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Формировать</a:t>
            </a:r>
            <a:r>
              <a:rPr lang="ru-RU" sz="3800" dirty="0" smtClean="0"/>
              <a:t> гражданскую позицию, патриотизм.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чувство</a:t>
            </a:r>
            <a:r>
              <a:rPr lang="ru-RU" sz="3800" dirty="0" smtClean="0"/>
              <a:t> товарищества, чувство личной ответственности. </a:t>
            </a:r>
            <a:r>
              <a:rPr lang="ru-RU" sz="3800" b="1" i="1" dirty="0" smtClean="0">
                <a:solidFill>
                  <a:srgbClr val="FF0000"/>
                </a:solidFill>
              </a:rPr>
              <a:t>( А чувство можно воспитывать</a:t>
            </a:r>
            <a:r>
              <a:rPr lang="ru-RU" sz="3800" b="1" i="1" dirty="0" smtClean="0">
                <a:solidFill>
                  <a:srgbClr val="FF0000"/>
                </a:solidFill>
              </a:rPr>
              <a:t>? Чувство можно вызвать)</a:t>
            </a:r>
            <a:endParaRPr lang="ru-RU" sz="3800" b="1" i="1" dirty="0" smtClean="0">
              <a:solidFill>
                <a:srgbClr val="FF0000"/>
              </a:solidFill>
            </a:endParaRPr>
          </a:p>
          <a:p>
            <a:pPr lvl="0"/>
            <a:r>
              <a:rPr lang="ru-RU" sz="3800" dirty="0" smtClean="0"/>
              <a:t>Вызвать потребность…</a:t>
            </a:r>
          </a:p>
          <a:p>
            <a:pPr lvl="0"/>
            <a:r>
              <a:rPr lang="ru-RU" sz="3800" dirty="0" smtClean="0"/>
              <a:t>Вызвать чувство товарищества, личной ответственности.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нравственные качества по отношению к окружающим (доброжелательность, чувство товарищества и т.д.).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и развивать художественный вкус и уважение к литературе и чтению.</a:t>
            </a:r>
          </a:p>
          <a:p>
            <a:pPr lvl="0"/>
            <a:r>
              <a:rPr lang="ru-RU" sz="3800" dirty="0" smtClean="0"/>
              <a:t>Приобщить ребенка к здоровому образу жизни и гармонии тела.</a:t>
            </a:r>
          </a:p>
          <a:p>
            <a:r>
              <a:rPr lang="ru-RU" sz="3800" dirty="0" smtClean="0"/>
              <a:t>При формулировании целей и задач необходимо выдержать текст в едином стиле.</a:t>
            </a:r>
          </a:p>
          <a:p>
            <a:r>
              <a:rPr lang="ru-RU" sz="4500" b="1" dirty="0" smtClean="0"/>
              <a:t>Разберитесь в понятиях!</a:t>
            </a:r>
            <a:endParaRPr lang="ru-RU" sz="45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Условия реализации образовательной программы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 </a:t>
            </a:r>
            <a:r>
              <a:rPr lang="ru-RU" dirty="0" smtClean="0"/>
              <a:t>этом разделе желательно поместить следующую информацию:</a:t>
            </a:r>
          </a:p>
          <a:p>
            <a:r>
              <a:rPr lang="ru-RU" dirty="0" smtClean="0"/>
              <a:t>для кого предназначена программа;</a:t>
            </a:r>
          </a:p>
          <a:p>
            <a:r>
              <a:rPr lang="ru-RU" dirty="0" smtClean="0"/>
              <a:t>какому возрасту адресована программа;</a:t>
            </a:r>
          </a:p>
          <a:p>
            <a:r>
              <a:rPr lang="ru-RU" dirty="0" smtClean="0"/>
              <a:t>временные границы, на сколько лет рассчитана программа;</a:t>
            </a:r>
          </a:p>
          <a:p>
            <a:r>
              <a:rPr lang="ru-RU" dirty="0" smtClean="0"/>
              <a:t>условия приема детей, система набора;</a:t>
            </a:r>
          </a:p>
          <a:p>
            <a:r>
              <a:rPr lang="ru-RU" dirty="0" smtClean="0"/>
              <a:t>режим работы по каждому году обучения (сколько раз в неделю и сколько часов). Норма наполняемости каждой группы и продолжительность обучения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Описание форм и методов проведения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Формы и методы проведения занятия зависят от профиля детского объединения. Из разнообразия методов обучения мы предлагаем рассмотреть наиболее часто используемые. Методы, в основе которых лежит способ организации занятия.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Словесные методы обучения:</a:t>
            </a:r>
          </a:p>
          <a:p>
            <a:r>
              <a:rPr lang="ru-RU" dirty="0" smtClean="0"/>
              <a:t>устное изложение;</a:t>
            </a:r>
          </a:p>
          <a:p>
            <a:r>
              <a:rPr lang="ru-RU" dirty="0" smtClean="0"/>
              <a:t>беседа;</a:t>
            </a:r>
          </a:p>
          <a:p>
            <a:r>
              <a:rPr lang="ru-RU" dirty="0" smtClean="0"/>
              <a:t>анализ текста, структуры музыкального произведения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Наглядные методы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 видеоматериалов, иллюстраций;</a:t>
            </a:r>
          </a:p>
          <a:p>
            <a:r>
              <a:rPr lang="ru-RU" dirty="0" smtClean="0"/>
              <a:t>показ, исполнение педагогом;</a:t>
            </a:r>
          </a:p>
          <a:p>
            <a:r>
              <a:rPr lang="ru-RU" dirty="0" smtClean="0"/>
              <a:t>наблюдение;</a:t>
            </a:r>
          </a:p>
          <a:p>
            <a:r>
              <a:rPr lang="ru-RU" dirty="0" smtClean="0"/>
              <a:t>работа по образцу</a:t>
            </a:r>
          </a:p>
          <a:p>
            <a:r>
              <a:rPr lang="ru-RU" dirty="0" smtClean="0"/>
              <a:t>и др.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Практические методы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тренинг;</a:t>
            </a:r>
          </a:p>
          <a:p>
            <a:r>
              <a:rPr lang="ru-RU" dirty="0" smtClean="0"/>
              <a:t>вокально-тренировочные упражнения;</a:t>
            </a:r>
          </a:p>
          <a:p>
            <a:r>
              <a:rPr lang="ru-RU" dirty="0" smtClean="0"/>
              <a:t>лабораторные работы;</a:t>
            </a:r>
          </a:p>
          <a:p>
            <a:r>
              <a:rPr lang="ru-RU" dirty="0" smtClean="0"/>
              <a:t>Практикум;</a:t>
            </a:r>
          </a:p>
          <a:p>
            <a:r>
              <a:rPr lang="ru-RU" dirty="0" smtClean="0"/>
              <a:t>Практическая работа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в основе которых лежит уровень деятельности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Объяснительно-иллюстративные методы обучения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При таком методе обучения дети воспринимают и усваивают готовую информацию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2. </a:t>
            </a:r>
            <a:r>
              <a:rPr lang="ru-RU" b="1" dirty="0" smtClean="0"/>
              <a:t>Репродуктивные методы обучения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этом </a:t>
            </a:r>
            <a:r>
              <a:rPr lang="ru-RU" i="1" dirty="0" smtClean="0"/>
              <a:t>случае учащиеся воспроизводят полученные знания и освоенные способы деятельности.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3. Частично-поисковые методы обучения.</a:t>
            </a:r>
          </a:p>
          <a:p>
            <a:r>
              <a:rPr lang="ru-RU" dirty="0" smtClean="0"/>
              <a:t>Участие детей в коллективном поиске. ,</a:t>
            </a:r>
          </a:p>
          <a:p>
            <a:pPr marL="0" indent="0">
              <a:buNone/>
            </a:pPr>
            <a:r>
              <a:rPr lang="ru-RU" b="1" dirty="0" smtClean="0"/>
              <a:t>4- Исследовательские методы обучения</a:t>
            </a:r>
          </a:p>
          <a:p>
            <a:r>
              <a:rPr lang="ru-RU" dirty="0" smtClean="0"/>
              <a:t>Овладение детьми методами научного познания, самостоятельной творческой работы.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192216" cy="365125"/>
          </a:xfrm>
        </p:spPr>
        <p:txBody>
          <a:bodyPr/>
          <a:lstStyle/>
          <a:p>
            <a:pPr algn="r"/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Перечислим возможные формы организации деятельности учащихся на занятии.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Групповая;</a:t>
            </a:r>
          </a:p>
          <a:p>
            <a:r>
              <a:rPr lang="ru-RU" dirty="0" smtClean="0"/>
              <a:t>Индивидуальная;</a:t>
            </a:r>
          </a:p>
          <a:p>
            <a:r>
              <a:rPr lang="ru-RU" dirty="0" smtClean="0"/>
              <a:t>Индивидуально-групповая;</a:t>
            </a:r>
          </a:p>
          <a:p>
            <a:r>
              <a:rPr lang="ru-RU" dirty="0" smtClean="0"/>
              <a:t>Ансамблевая, </a:t>
            </a:r>
            <a:endParaRPr lang="ru-RU" dirty="0" smtClean="0"/>
          </a:p>
          <a:p>
            <a:r>
              <a:rPr lang="ru-RU" dirty="0" err="1" smtClean="0"/>
              <a:t>общеоркестровая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 звеньям; и </a:t>
            </a:r>
            <a:r>
              <a:rPr lang="ru-RU" dirty="0" smtClean="0"/>
              <a:t>др.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проведения занятий: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занятие-игра, сказка, репетиция, экскурсия, конкурс, викторина, турнир, творческая встреча, сбор, поход, концерт, праздник, фестиваль, семинар, консультация, профильный лагерь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04184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содержание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 </a:t>
            </a:r>
            <a:r>
              <a:rPr lang="ru-RU" dirty="0" smtClean="0"/>
              <a:t>этом разделе указывается:</a:t>
            </a:r>
          </a:p>
          <a:p>
            <a:r>
              <a:rPr lang="ru-RU" dirty="0" smtClean="0"/>
              <a:t>название темы (названия тем должны обязательно совпадать с перечисленными разделами и темами учебно-тематического плана)</a:t>
            </a:r>
          </a:p>
          <a:p>
            <a:r>
              <a:rPr lang="ru-RU" dirty="0" smtClean="0"/>
              <a:t>телеграфным стилем перечисляются все вопросы, которые раскрывают тему (без методики),</a:t>
            </a:r>
          </a:p>
          <a:p>
            <a:r>
              <a:rPr lang="ru-RU" dirty="0" smtClean="0"/>
              <a:t>указываются теоретические и практические занятия. При этом в теории указываются основные теоретические понятия (без комментария), а в практике - практическая деятельность учащихся. (При планировании экскурсии желательно указывать название места проведения экскурсии)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обобщение</a:t>
            </a:r>
            <a:r>
              <a:rPr lang="ru-RU" dirty="0" smtClean="0"/>
              <a:t> </a:t>
            </a:r>
            <a:r>
              <a:rPr lang="ru-RU" b="1" dirty="0" smtClean="0"/>
              <a:t>имеющейся практики духовно-нравственного воспитания и обучения детей и молодежи</a:t>
            </a:r>
            <a:r>
              <a:rPr lang="ru-RU" dirty="0" smtClean="0"/>
              <a:t> в дошкольных образовательных учреждениях, общеобразовательных учреждениях, образовательных учреждениях начального профессионального и среднего профессионального образования, образовательных учреждениях дополнительного образования детей и деятельности общественных учреждений;</a:t>
            </a:r>
          </a:p>
          <a:p>
            <a:r>
              <a:rPr lang="ru-RU" b="1" dirty="0" smtClean="0"/>
              <a:t>отбор и внедрение наиболее эффективных методик духовно-нравственного воспитания и обучения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формирование базы данных об имеющемся эффективном опыте образовательной деятельности указанных образовательных учреждений;</a:t>
            </a:r>
          </a:p>
          <a:p>
            <a:r>
              <a:rPr lang="ru-RU" dirty="0" smtClean="0"/>
              <a:t>содействие общественному признанию граждан Российской Федерации, внесших существенный личный трудовой, творческий, организационный, материальный вклад в </a:t>
            </a:r>
            <a:r>
              <a:rPr lang="ru-RU" b="1" dirty="0" smtClean="0"/>
              <a:t>развитие гражданско-патриотического и духовно-нравственного воспитания детей и молодежи.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 епархия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Ожидаемые (прогнозируемые)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Педагог должен иметь четкое представление о том, каких результатов должны достичь воспитанники в процессе овладения данной программой на разных этапах. Поэтому в образовательной программе желательно:</a:t>
            </a:r>
          </a:p>
          <a:p>
            <a:r>
              <a:rPr lang="ru-RU" dirty="0" smtClean="0"/>
              <a:t>прописать конкретные знания, умения, навыки воспитанников по итогам каждого года обучения. Желательно отдельно выделить прогнозируемые результаты воспитания и развития ребенка;</a:t>
            </a:r>
          </a:p>
          <a:p>
            <a:r>
              <a:rPr lang="ru-RU" dirty="0" smtClean="0"/>
              <a:t>указать методы отслеживания (диагностики) успешности овладения учащихся содержанием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Критерии и формы оценки качества знаний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Аналогично формам и методам проведения занятий, критерии и формы оценки качества знаний зависят от профиля детского объединения.</a:t>
            </a:r>
          </a:p>
          <a:p>
            <a:r>
              <a:rPr lang="ru-RU" sz="1800" dirty="0" smtClean="0"/>
              <a:t>Методика проверки результативности прописывается по каждому году обучения. Желательно указать регулярность ее проведения. Перечислим некоторые формы оценки качества знаний:</a:t>
            </a:r>
          </a:p>
          <a:p>
            <a:r>
              <a:rPr lang="ru-RU" sz="1800" dirty="0" smtClean="0"/>
              <a:t>тестирование,.</a:t>
            </a:r>
          </a:p>
          <a:p>
            <a:r>
              <a:rPr lang="ru-RU" sz="1800" dirty="0" smtClean="0"/>
              <a:t>предварительное прослушивание,</a:t>
            </a:r>
          </a:p>
          <a:p>
            <a:r>
              <a:rPr lang="ru-RU" sz="1800" dirty="0" smtClean="0"/>
              <a:t>академический концерт,</a:t>
            </a:r>
          </a:p>
          <a:p>
            <a:r>
              <a:rPr lang="ru-RU" sz="1800" dirty="0" smtClean="0"/>
              <a:t>контрольное занятие,</a:t>
            </a:r>
          </a:p>
          <a:p>
            <a:r>
              <a:rPr lang="ru-RU" sz="1800" dirty="0" smtClean="0"/>
              <a:t>олимпиада,</a:t>
            </a:r>
          </a:p>
          <a:p>
            <a:r>
              <a:rPr lang="ru-RU" sz="1800" dirty="0" smtClean="0"/>
              <a:t>викторина,</a:t>
            </a:r>
          </a:p>
          <a:p>
            <a:r>
              <a:rPr lang="ru-RU" sz="1800" dirty="0" smtClean="0"/>
              <a:t>отчетная выставка,</a:t>
            </a:r>
          </a:p>
          <a:p>
            <a:r>
              <a:rPr lang="ru-RU" sz="1800" dirty="0" smtClean="0"/>
              <a:t>учебные концерты,</a:t>
            </a:r>
          </a:p>
          <a:p>
            <a:r>
              <a:rPr lang="ru-RU" sz="1800" dirty="0" smtClean="0"/>
              <a:t>отчетные концерты (</a:t>
            </a:r>
            <a:r>
              <a:rPr lang="ru-RU" sz="1800" dirty="0" err="1" smtClean="0"/>
              <a:t>концерты</a:t>
            </a:r>
            <a:r>
              <a:rPr lang="ru-RU" sz="1800" dirty="0" smtClean="0"/>
              <a:t> для родителей, гастрольные),</a:t>
            </a:r>
          </a:p>
          <a:p>
            <a:r>
              <a:rPr lang="ru-RU" sz="1800" dirty="0" smtClean="0"/>
              <a:t>зачет, экзамен (как правило, в музыкальных коллективах) и др.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Материальное 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этом разделе перечисляется необходимое оборудование, например: зеркала, приборы, музыкальные инструменты, декорации, костюмы, станки, микрофоны, другие технические средства обучения (ТСО), и т.д.; описание помещения для занятий.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2256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/>
              <a:t>Методическое </a:t>
            </a:r>
            <a:r>
              <a:rPr lang="ru-RU" sz="4000" b="1" i="1" u="sng" dirty="0" smtClean="0"/>
              <a:t>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разделе “Методическое обеспечение” указываются наглядные пособия, таблицы, справочники, ноты, фонотека, иллюстративные материалы и другие методические материалы, необходимые для проведения занятий. </a:t>
            </a:r>
          </a:p>
          <a:p>
            <a:r>
              <a:rPr lang="ru-RU" b="1" i="1" dirty="0" smtClean="0"/>
              <a:t>Кадровое обеспечение программы.</a:t>
            </a:r>
            <a:endParaRPr lang="ru-RU" dirty="0" smtClean="0"/>
          </a:p>
          <a:p>
            <a:r>
              <a:rPr lang="ru-RU" b="1" dirty="0" smtClean="0"/>
              <a:t>В разделе «Кадровое обеспечение программы» </a:t>
            </a:r>
            <a:r>
              <a:rPr lang="ru-RU" dirty="0" smtClean="0"/>
              <a:t>необходимо прописывать в том случае, если для работы детского объединения нужно несколько специалистов. Например: концертмейстер, аранжировщик, художник и т.д.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Литература.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этот раздел программы включаются:</a:t>
            </a:r>
          </a:p>
          <a:p>
            <a:r>
              <a:rPr lang="ru-RU" dirty="0" smtClean="0"/>
              <a:t>список литературы, использованной при составлении данной программы (рекомендованный педагогам);</a:t>
            </a:r>
          </a:p>
          <a:p>
            <a:r>
              <a:rPr lang="ru-RU" dirty="0" smtClean="0"/>
              <a:t>список литературы, рекомендованный детям и родителям в помощь освоения программы.</a:t>
            </a:r>
          </a:p>
          <a:p>
            <a:r>
              <a:rPr lang="ru-RU" dirty="0" smtClean="0"/>
              <a:t>Эти списки составляются по следующей форме:</a:t>
            </a:r>
          </a:p>
          <a:p>
            <a:r>
              <a:rPr lang="ru-RU" dirty="0" smtClean="0"/>
              <a:t>Фамилия, инициалы автора; название; место издания, издательство; год издания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/>
              <a:t>Приложения к программе: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словарь специальных терминов с пояснениями;</a:t>
            </a:r>
          </a:p>
          <a:p>
            <a:r>
              <a:rPr lang="ru-RU" dirty="0" smtClean="0"/>
              <a:t>контрольные вопросы;</a:t>
            </a:r>
          </a:p>
          <a:p>
            <a:r>
              <a:rPr lang="ru-RU" dirty="0" smtClean="0"/>
              <a:t>готовые изделия, образцы;</a:t>
            </a:r>
          </a:p>
          <a:p>
            <a:r>
              <a:rPr lang="ru-RU" dirty="0" smtClean="0"/>
              <a:t>условия прослушивания;</a:t>
            </a:r>
          </a:p>
          <a:p>
            <a:r>
              <a:rPr lang="ru-RU" dirty="0" smtClean="0"/>
              <a:t>описание занятий;</a:t>
            </a:r>
          </a:p>
          <a:p>
            <a:r>
              <a:rPr lang="ru-RU" dirty="0" smtClean="0"/>
              <a:t>технологические карты;</a:t>
            </a:r>
          </a:p>
          <a:p>
            <a:r>
              <a:rPr lang="ru-RU" dirty="0" smtClean="0"/>
              <a:t>материалы тестирования;</a:t>
            </a:r>
          </a:p>
          <a:p>
            <a:r>
              <a:rPr lang="ru-RU" dirty="0" smtClean="0"/>
              <a:t>условия набора в коллектив;</a:t>
            </a:r>
          </a:p>
          <a:p>
            <a:r>
              <a:rPr lang="ru-RU" dirty="0" smtClean="0"/>
              <a:t>памятки для родителей и др.</a:t>
            </a:r>
          </a:p>
          <a:p>
            <a:r>
              <a:rPr lang="ru-RU" dirty="0" smtClean="0"/>
              <a:t>/</a:t>
            </a:r>
          </a:p>
          <a:p>
            <a:r>
              <a:rPr lang="ru-RU" dirty="0" smtClean="0"/>
              <a:t>Автор образовательной программы может изменить порядок следования разделов структуры, начиная с условий реализации программы. Оформление программы начинается с титульного листа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6386" name="Picture 2" descr="C:\Users\Baranzeva\Downloads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4514" cy="693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Участниками Конкурса могут быть </a:t>
            </a:r>
            <a:r>
              <a:rPr lang="ru-RU" sz="2400" dirty="0" smtClean="0"/>
              <a:t>постоянно проживающие на территории </a:t>
            </a:r>
            <a:r>
              <a:rPr lang="ru-RU" sz="2400" dirty="0" smtClean="0"/>
              <a:t>Российской Федерации:</a:t>
            </a:r>
          </a:p>
          <a:p>
            <a:r>
              <a:rPr lang="ru-RU" sz="2400" dirty="0" smtClean="0"/>
              <a:t>Педагогические работники; </a:t>
            </a:r>
          </a:p>
          <a:p>
            <a:r>
              <a:rPr lang="ru-RU" sz="2400" dirty="0" smtClean="0"/>
              <a:t>Педагоги-</a:t>
            </a:r>
            <a:r>
              <a:rPr lang="ru-RU" sz="2400" dirty="0" smtClean="0"/>
              <a:t>воспитатели;</a:t>
            </a:r>
          </a:p>
          <a:p>
            <a:r>
              <a:rPr lang="ru-RU" sz="2400" dirty="0"/>
              <a:t> руководители образовательных </a:t>
            </a:r>
            <a:r>
              <a:rPr lang="ru-RU" sz="2400" dirty="0" smtClean="0"/>
              <a:t>организаций и коллективы </a:t>
            </a:r>
            <a:r>
              <a:rPr lang="ru-RU" sz="2400" dirty="0" smtClean="0"/>
              <a:t>авторов проекта </a:t>
            </a:r>
            <a:r>
              <a:rPr lang="ru-RU" sz="2400" dirty="0" smtClean="0"/>
              <a:t>(не более </a:t>
            </a:r>
            <a:r>
              <a:rPr lang="ru-RU" sz="2400" dirty="0" smtClean="0"/>
              <a:t>3 </a:t>
            </a:r>
            <a:r>
              <a:rPr lang="ru-RU" sz="2400" dirty="0" smtClean="0"/>
              <a:t>человек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Представители общественных объединений;</a:t>
            </a:r>
          </a:p>
          <a:p>
            <a:r>
              <a:rPr lang="ru-RU" sz="2400" dirty="0" smtClean="0"/>
              <a:t>Представители воскресных школ;</a:t>
            </a:r>
          </a:p>
          <a:p>
            <a:r>
              <a:rPr lang="ru-RU" sz="2400" dirty="0" smtClean="0"/>
              <a:t>Представители православных гимназий.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534182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1) </a:t>
            </a:r>
            <a:r>
              <a:rPr lang="ru-RU" b="1" dirty="0" smtClean="0"/>
              <a:t>«За организацию духовно-нравственного воспитания в рамках </a:t>
            </a:r>
            <a:r>
              <a:rPr lang="ru-RU" b="1" dirty="0" smtClean="0"/>
              <a:t>образовательной организации». </a:t>
            </a:r>
            <a:r>
              <a:rPr lang="ru-RU" dirty="0" smtClean="0"/>
              <a:t>Выдвигаются программы комплексных мероприятий и их реализация по духовно-нравственному воспитанию, разработанные и реализуемые </a:t>
            </a:r>
            <a:r>
              <a:rPr lang="ru-RU" dirty="0" smtClean="0"/>
              <a:t>в организации 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5832648" cy="365125"/>
          </a:xfrm>
        </p:spPr>
        <p:txBody>
          <a:bodyPr/>
          <a:lstStyle/>
          <a:p>
            <a:pPr algn="r"/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5" name="Picture 4" descr="C:\Users\Baranzeva\Downloads\26.09.2012-МО-2-Семилук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17548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877407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Конкурс проводится по следующим номинациям:</a:t>
            </a:r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0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2) «</a:t>
            </a:r>
            <a:r>
              <a:rPr lang="ru-RU" sz="2400" b="1" dirty="0" smtClean="0"/>
              <a:t>Лучшая </a:t>
            </a:r>
            <a:r>
              <a:rPr lang="ru-RU" sz="2400" b="1" dirty="0" smtClean="0"/>
              <a:t>дополнительная общеразвивающая программа </a:t>
            </a:r>
            <a:r>
              <a:rPr lang="ru-RU" sz="2400" b="1" dirty="0" smtClean="0"/>
              <a:t>духовно-нравственного 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гражданско-патриотического воспитания детей и молодежи». </a:t>
            </a:r>
          </a:p>
          <a:p>
            <a:r>
              <a:rPr lang="ru-RU" sz="2000" dirty="0" smtClean="0"/>
              <a:t>Выдвигаются работы дошкольных образовательных </a:t>
            </a:r>
            <a:r>
              <a:rPr lang="ru-RU" sz="2000" dirty="0" smtClean="0"/>
              <a:t>организаций , </a:t>
            </a:r>
            <a:r>
              <a:rPr lang="ru-RU" sz="2000" dirty="0" smtClean="0"/>
              <a:t>общеобразовательных </a:t>
            </a:r>
            <a:r>
              <a:rPr lang="ru-RU" sz="2000" dirty="0"/>
              <a:t>организаций, </a:t>
            </a:r>
            <a:r>
              <a:rPr lang="ru-RU" sz="2000" dirty="0" smtClean="0"/>
              <a:t>образовательных учреждений начального профессионального и среднего профессионального образования, образовательных </a:t>
            </a:r>
            <a:r>
              <a:rPr lang="ru-RU" sz="2000" dirty="0"/>
              <a:t>организаций </a:t>
            </a:r>
            <a:r>
              <a:rPr lang="ru-RU" sz="2000" dirty="0" smtClean="0"/>
              <a:t>дополнительного образования детей, клубов по месту жительства, общественных объединений по созданию системы духовно-нравственного воспитания детей и молодежи.</a:t>
            </a:r>
          </a:p>
          <a:p>
            <a:r>
              <a:rPr lang="ru-RU" sz="2000" dirty="0" smtClean="0"/>
              <a:t> Выдвигаются работы по созданию системы воспитательно-просветительской и военно-патриотической деятельности региональных организаций, работающих на методическом, информационном и образовательно-воспитательном уровнях (общественные объединения, учреждения дополнительного образования детей, клубы по месту жительства)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5851773" cy="365125"/>
          </a:xfrm>
        </p:spPr>
        <p:txBody>
          <a:bodyPr/>
          <a:lstStyle/>
          <a:p>
            <a:pPr algn="r"/>
            <a:r>
              <a:rPr lang="ru-RU" dirty="0" smtClean="0"/>
              <a:t>Омская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3</a:t>
            </a:r>
            <a:r>
              <a:rPr lang="ru-RU" sz="1800" b="1" dirty="0" smtClean="0"/>
              <a:t>) «</a:t>
            </a:r>
            <a:r>
              <a:rPr lang="ru-RU" b="1" dirty="0" smtClean="0"/>
              <a:t>Лучшая методическая разработка </a:t>
            </a:r>
            <a:r>
              <a:rPr lang="ru-RU" b="1" dirty="0" smtClean="0"/>
              <a:t>в предметных областях «Основы </a:t>
            </a:r>
            <a:r>
              <a:rPr lang="ru-RU" b="1" dirty="0" smtClean="0"/>
              <a:t>религиозных культур и светской этики</a:t>
            </a:r>
            <a:r>
              <a:rPr lang="ru-RU" b="1" dirty="0" smtClean="0"/>
              <a:t>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>
              <a:buNone/>
            </a:pPr>
            <a:r>
              <a:rPr lang="ru-RU" sz="2800" b="1" dirty="0" smtClean="0"/>
              <a:t>Представляется серия уроков не менее трёх – пяти.</a:t>
            </a:r>
            <a:endParaRPr lang="ru-RU" sz="2800" b="1" dirty="0" smtClean="0"/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4)  </a:t>
            </a:r>
            <a:r>
              <a:rPr lang="ru-RU" b="1" dirty="0" smtClean="0"/>
              <a:t>«Лучший </a:t>
            </a:r>
            <a:r>
              <a:rPr lang="ru-RU" b="1" dirty="0" smtClean="0"/>
              <a:t>образовательный издательский </a:t>
            </a:r>
            <a:r>
              <a:rPr lang="ru-RU" b="1" dirty="0" smtClean="0"/>
              <a:t>проект года». </a:t>
            </a:r>
            <a:r>
              <a:rPr lang="ru-RU" sz="3000" dirty="0" smtClean="0"/>
              <a:t>Выдвигаются публикации, журналы, учебники, книги, сайты и другие издания, отразившие по содержанию и форме духовно-нравственную, воспитательно-просветительскую, гражданско- патриотическую, военно-патриотическую программы работы с детьми и </a:t>
            </a:r>
            <a:r>
              <a:rPr lang="ru-RU" sz="3000" dirty="0" smtClean="0"/>
              <a:t>молодежью</a:t>
            </a:r>
            <a:r>
              <a:rPr lang="ru-RU" sz="3000" dirty="0" smtClean="0"/>
              <a:t>, реализацию проектов.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6272" cy="365125"/>
          </a:xfrm>
        </p:spPr>
        <p:txBody>
          <a:bodyPr/>
          <a:lstStyle/>
          <a:p>
            <a:pPr algn="r"/>
            <a:r>
              <a:rPr lang="ru-RU" dirty="0" smtClean="0"/>
              <a:t>Омская епархия</a:t>
            </a:r>
            <a:endParaRPr lang="ru-RU" dirty="0"/>
          </a:p>
        </p:txBody>
      </p:sp>
      <p:pic>
        <p:nvPicPr>
          <p:cNvPr id="6" name="Picture 2" descr="C:\Users\Baranzeva\Downloads\1320898174_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95736" cy="1646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0102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2342</Words>
  <Application>Microsoft Office PowerPoint</Application>
  <PresentationFormat>Экран (4:3)</PresentationFormat>
  <Paragraphs>315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Всероссийский конкурс  «За нравственный подвиг учителя»</vt:lpstr>
      <vt:lpstr>Закон  об образовании</vt:lpstr>
      <vt:lpstr>Презентация PowerPoint</vt:lpstr>
      <vt:lpstr>Задачи:</vt:lpstr>
      <vt:lpstr>Участники: </vt:lpstr>
      <vt:lpstr>Номинации конкурса:</vt:lpstr>
      <vt:lpstr>Номинации конкурса:</vt:lpstr>
      <vt:lpstr>Номинации конкурса:</vt:lpstr>
      <vt:lpstr>Номинации конкурса:</vt:lpstr>
      <vt:lpstr>Презентация PowerPoint</vt:lpstr>
      <vt:lpstr>Содержание образовательных программ должно соответствовать: </vt:lpstr>
      <vt:lpstr>Содержание образовательных программ должно соответствовать: </vt:lpstr>
      <vt:lpstr> Содержание образовательных программ должно быть направлено: </vt:lpstr>
      <vt:lpstr>Дополнительная образовательная программа должна включать следующие структурные элементы: </vt:lpstr>
      <vt:lpstr> Возможная структура образовательной программы </vt:lpstr>
      <vt:lpstr>Титульный лист включает: </vt:lpstr>
      <vt:lpstr>Пояснительная записка раскрывает: </vt:lpstr>
      <vt:lpstr>Методическое обеспечение дополнительной образовательной программы включает в себя описание:</vt:lpstr>
      <vt:lpstr> При составлении программы необходимо: </vt:lpstr>
      <vt:lpstr>3. Учебно-тематический план дополнительной образовательной программы включает: </vt:lpstr>
      <vt:lpstr> Учебно-тематический план Оформляется на каждый год обучения, представляет собой таблицу:  </vt:lpstr>
      <vt:lpstr>4.Содержание дополнительной образовательной программы раскрывается через описание тем (теория и практика).</vt:lpstr>
      <vt:lpstr>Типичные ошибки при написании программ</vt:lpstr>
      <vt:lpstr> При составлении программы необходимо: </vt:lpstr>
      <vt:lpstr>Цели:</vt:lpstr>
      <vt:lpstr>Приведем несколько примеров: </vt:lpstr>
      <vt:lpstr>“Задача” - это то, что требует выполнения, разрешения. (С.И. Ожегов. Словарь русского языка) </vt:lpstr>
      <vt:lpstr>Образовательные задачи. </vt:lpstr>
      <vt:lpstr>Развивающие задачи. </vt:lpstr>
      <vt:lpstr>Воспитательные задачи. </vt:lpstr>
      <vt:lpstr> Приведем примеры формулировок некоторых воспитательных задач: </vt:lpstr>
      <vt:lpstr> Условия реализации образовательной программы. </vt:lpstr>
      <vt:lpstr> Описание форм и методов проведения занятий </vt:lpstr>
      <vt:lpstr>2. Наглядные методы обучения </vt:lpstr>
      <vt:lpstr>3. Практические методы обучения </vt:lpstr>
      <vt:lpstr>Методы, в основе которых лежит уровень деятельности детей.</vt:lpstr>
      <vt:lpstr>Перечислим возможные формы организации деятельности учащихся на занятии. </vt:lpstr>
      <vt:lpstr>Формы проведения занятий:</vt:lpstr>
      <vt:lpstr>содержание программы </vt:lpstr>
      <vt:lpstr> Ожидаемые (прогнозируемые) результаты </vt:lpstr>
      <vt:lpstr>Критерии и формы оценки качества знаний </vt:lpstr>
      <vt:lpstr> Материальное обеспечение программы. </vt:lpstr>
      <vt:lpstr> Методическое обеспечение программы. </vt:lpstr>
      <vt:lpstr>Литература. </vt:lpstr>
      <vt:lpstr>Приложения к программе: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общественными организациями</dc:title>
  <dc:creator>Baranzeva</dc:creator>
  <cp:lastModifiedBy>Пользователь</cp:lastModifiedBy>
  <cp:revision>99</cp:revision>
  <dcterms:created xsi:type="dcterms:W3CDTF">2013-03-26T00:55:46Z</dcterms:created>
  <dcterms:modified xsi:type="dcterms:W3CDTF">2021-01-27T16:28:47Z</dcterms:modified>
</cp:coreProperties>
</file>