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09" r:id="rId2"/>
    <p:sldId id="336" r:id="rId3"/>
    <p:sldId id="310" r:id="rId4"/>
    <p:sldId id="262" r:id="rId5"/>
    <p:sldId id="264" r:id="rId6"/>
    <p:sldId id="391" r:id="rId7"/>
    <p:sldId id="392" r:id="rId8"/>
    <p:sldId id="393" r:id="rId9"/>
    <p:sldId id="394" r:id="rId10"/>
    <p:sldId id="395" r:id="rId11"/>
    <p:sldId id="396" r:id="rId12"/>
    <p:sldId id="328" r:id="rId13"/>
    <p:sldId id="338" r:id="rId14"/>
    <p:sldId id="339" r:id="rId15"/>
    <p:sldId id="355" r:id="rId16"/>
    <p:sldId id="384" r:id="rId17"/>
    <p:sldId id="385" r:id="rId18"/>
    <p:sldId id="386" r:id="rId19"/>
    <p:sldId id="387" r:id="rId20"/>
    <p:sldId id="388" r:id="rId21"/>
    <p:sldId id="389" r:id="rId22"/>
    <p:sldId id="303" r:id="rId23"/>
    <p:sldId id="306" r:id="rId24"/>
    <p:sldId id="337" r:id="rId25"/>
    <p:sldId id="343" r:id="rId26"/>
    <p:sldId id="345" r:id="rId27"/>
    <p:sldId id="346" r:id="rId28"/>
    <p:sldId id="344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8" r:id="rId37"/>
    <p:sldId id="354" r:id="rId38"/>
    <p:sldId id="356" r:id="rId39"/>
    <p:sldId id="357" r:id="rId40"/>
    <p:sldId id="340" r:id="rId41"/>
    <p:sldId id="341" r:id="rId42"/>
    <p:sldId id="359" r:id="rId43"/>
    <p:sldId id="360" r:id="rId44"/>
    <p:sldId id="361" r:id="rId45"/>
    <p:sldId id="382" r:id="rId46"/>
    <p:sldId id="362" r:id="rId47"/>
    <p:sldId id="363" r:id="rId48"/>
    <p:sldId id="364" r:id="rId49"/>
    <p:sldId id="383" r:id="rId50"/>
    <p:sldId id="365" r:id="rId51"/>
    <p:sldId id="397" r:id="rId52"/>
    <p:sldId id="342" r:id="rId53"/>
    <p:sldId id="366" r:id="rId54"/>
    <p:sldId id="367" r:id="rId55"/>
    <p:sldId id="368" r:id="rId56"/>
    <p:sldId id="369" r:id="rId57"/>
    <p:sldId id="370" r:id="rId58"/>
    <p:sldId id="371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30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4CF6D-5B2F-42A9-9D80-99F558638C8F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1937A-DF5C-44C2-A127-5A7779410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6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РКСЭ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РКСЭ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РКСЭ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1937A-DF5C-44C2-A127-5A777941009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2160-D6D9-4712-B66A-E9318CE6C4C3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EA32-48E5-4115-BB79-BE6C74C21A80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E3BD-5208-48F8-BA2C-B76D590B1872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0C93-C73B-4D89-A0C7-AE532D02AB85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D71-918B-4708-9889-F15B561C70E1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C531-9342-4122-95B6-22652306A60E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7DF-57E7-48F5-A870-673C21C4CA0D}" type="datetime1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9EBD-4022-4F6B-8B89-C90BCD04F3EE}" type="datetime1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55B-3849-484E-A612-EE215A6EDBF8}" type="datetime1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7679-8687-4623-A27D-A170503546FA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203-8898-4C77-8551-E16581264640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6956-153B-4F7B-877F-F2E0B334EB0A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CFC3-A0C8-4657-952B-D19ECBA11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848"/>
          </a:xfr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Всероссийский конкурс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b="1" dirty="0" smtClean="0"/>
              <a:t>«За нравственный подвиг учителя»</a:t>
            </a:r>
            <a:br>
              <a:rPr lang="ru-RU" b="1" dirty="0" smtClean="0"/>
            </a:br>
            <a:r>
              <a:rPr lang="ru-RU" b="1" dirty="0" smtClean="0"/>
              <a:t>(рекомендации)</a:t>
            </a:r>
            <a:endParaRPr lang="ru-RU" dirty="0"/>
          </a:p>
        </p:txBody>
      </p:sp>
      <p:pic>
        <p:nvPicPr>
          <p:cNvPr id="1026" name="Picture 2" descr="C:\Users\Baranzeva\Downloads\моя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5720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0063" y="1500188"/>
            <a:ext cx="82867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/>
              <a:t>необходимо </a:t>
            </a:r>
            <a:r>
              <a:rPr lang="ru-RU" sz="2400" b="1" i="1"/>
              <a:t>соблюдать преемственность между образовательным процессом ДОУ и школы при изучении истории родного края, отечественной культуры.</a:t>
            </a:r>
            <a:endParaRPr lang="ru-RU" sz="2400"/>
          </a:p>
          <a:p>
            <a:r>
              <a:rPr lang="ru-RU" sz="2400"/>
              <a:t>В связи с этим, особый акцент стоит сделать на </a:t>
            </a:r>
            <a:r>
              <a:rPr lang="ru-RU" sz="2400" b="1"/>
              <a:t>формировании православных духовных ценностей</a:t>
            </a:r>
            <a:r>
              <a:rPr lang="ru-RU" sz="2400"/>
              <a:t>, которые являются определяющим условием сохранения в нынешних условиях морального кризиса современного общества народного самосознания, самоидентификации русской нации, познания места нашей страны в истории мировых цивилизаций. </a:t>
            </a:r>
          </a:p>
          <a:p>
            <a:endParaRPr lang="ru-RU"/>
          </a:p>
        </p:txBody>
      </p:sp>
      <p:pic>
        <p:nvPicPr>
          <p:cNvPr id="14339" name="Picture 2" descr="D:\род.собр\фото собрания\де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2571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71500" y="500063"/>
            <a:ext cx="657225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i="1"/>
              <a:t>Основными направлениями системы православного воспитания детей раннего и дошкольного возраста являются:</a:t>
            </a:r>
          </a:p>
          <a:p>
            <a:pPr>
              <a:buFont typeface="Arial" charset="0"/>
              <a:buChar char="•"/>
            </a:pPr>
            <a:r>
              <a:rPr lang="ru-RU" sz="2400"/>
              <a:t>духовно-нравственное воспитание в государственных и муниципальных дошкольных учреждениях;</a:t>
            </a:r>
          </a:p>
          <a:p>
            <a:pPr>
              <a:buFont typeface="Arial" charset="0"/>
              <a:buChar char="•"/>
            </a:pPr>
            <a:r>
              <a:rPr lang="ru-RU" sz="2400"/>
              <a:t>развитие сети православных дошкольных групп и детских садов;</a:t>
            </a:r>
          </a:p>
          <a:p>
            <a:pPr>
              <a:buFont typeface="Arial" charset="0"/>
              <a:buChar char="•"/>
            </a:pPr>
            <a:r>
              <a:rPr lang="ru-RU" sz="2400"/>
              <a:t>становление учреждений социальной реабилитации, использующих духовно-нравственное воспитание как средство коррекции развития и поведения детей дошкольного возраста;</a:t>
            </a:r>
          </a:p>
          <a:p>
            <a:pPr>
              <a:buFont typeface="Arial" charset="0"/>
              <a:buChar char="•"/>
            </a:pPr>
            <a:r>
              <a:rPr lang="ru-RU" sz="2400"/>
              <a:t>возрождение традиций православного семейного воспитания и уклада семьи.</a:t>
            </a:r>
          </a:p>
          <a:p>
            <a:endParaRPr lang="ru-RU"/>
          </a:p>
        </p:txBody>
      </p:sp>
      <p:pic>
        <p:nvPicPr>
          <p:cNvPr id="15363" name="Picture 2" descr="D:\род.собр\фото собрания\воспит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14313"/>
            <a:ext cx="18970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Номинации конкурса: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Конкурс проводится по следующим номинациям:</a:t>
            </a:r>
          </a:p>
          <a:p>
            <a:r>
              <a:rPr lang="ru-RU" dirty="0" smtClean="0"/>
              <a:t>1)  </a:t>
            </a:r>
            <a:r>
              <a:rPr lang="ru-RU" b="1" dirty="0" smtClean="0"/>
              <a:t>«Лучший издательский проект года». </a:t>
            </a:r>
            <a:r>
              <a:rPr lang="ru-RU" dirty="0" smtClean="0"/>
              <a:t>Выдвигаются публикации, журналы, учебники, книги, сайты и другие издания, отразившие по содержанию и форме духовно-нравственную, воспитательно-просветительскую, </a:t>
            </a:r>
            <a:r>
              <a:rPr lang="ru-RU" dirty="0" err="1" smtClean="0"/>
              <a:t>гражданско</a:t>
            </a:r>
            <a:r>
              <a:rPr lang="ru-RU" dirty="0" smtClean="0"/>
              <a:t>- патриотическую, военно-патриотическую программы работы с детьми и молодежью.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  <p:pic>
        <p:nvPicPr>
          <p:cNvPr id="6" name="Picture 2" descr="C:\Users\Baranzeva\Downloads\1320898174_ork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2195736" cy="1646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Номинации конкурса: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2309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2) «</a:t>
            </a:r>
            <a:r>
              <a:rPr lang="ru-RU" sz="2400" b="1" dirty="0" smtClean="0"/>
              <a:t>Лучшая программа духовно-нравственного  </a:t>
            </a:r>
            <a:br>
              <a:rPr lang="ru-RU" sz="2400" b="1" dirty="0" smtClean="0"/>
            </a:br>
            <a:r>
              <a:rPr lang="ru-RU" sz="2400" b="1" dirty="0" smtClean="0"/>
              <a:t>и гражданско-патриотического воспитания детей и молодежи». </a:t>
            </a:r>
          </a:p>
          <a:p>
            <a:r>
              <a:rPr lang="ru-RU" sz="1800" dirty="0" smtClean="0"/>
              <a:t>Выдвигаются работы дошкольных образовательных учреждений, общеобразовательных учреждений, образовательных учреждений начального профессионального и среднего профессионального образования, образовательных учреждений дополнительного образования детей, клубов по месту жительства, общественных объединений по созданию системы духовно-нравственного воспитания детей и молодежи.</a:t>
            </a:r>
          </a:p>
          <a:p>
            <a:r>
              <a:rPr lang="ru-RU" sz="1800" dirty="0" smtClean="0"/>
              <a:t> Выдвигаются работы по созданию системы воспитательно-просветительской и военно-патриотической деятельности региональных организаций, работающих на методическом, информационном и образовательно-воспитательном уровнях (общественные объединения, учреждения дополнительного образования детей, клубы по месту жительства)</a:t>
            </a:r>
          </a:p>
          <a:p>
            <a:endParaRPr lang="ru-RU" sz="20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6" name="Picture 3" descr="C:\Users\Baranzeva\Downloads\rel.k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"/>
            <a:ext cx="2747789" cy="133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Номинации конкурса: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96855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/>
              <a:t>3</a:t>
            </a:r>
            <a:r>
              <a:rPr lang="ru-RU" sz="1800" b="1" dirty="0" smtClean="0"/>
              <a:t>) «</a:t>
            </a:r>
            <a:r>
              <a:rPr lang="ru-RU" dirty="0"/>
              <a:t>Лучшая методическая разработка по предметам: Основы религиозных культур и светской этики (ОРКСЭ), Основы духовно-нравственной культуры народов России (ОДНКНР</a:t>
            </a:r>
            <a:r>
              <a:rPr lang="ru-RU" dirty="0" smtClean="0"/>
              <a:t>)</a:t>
            </a:r>
            <a:r>
              <a:rPr lang="ru-RU" b="1" dirty="0" smtClean="0"/>
              <a:t>»: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методика преподавания курсов ОРКСЭ и ОДНКНР;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Разработки уроков с методическими рекомендациями;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этика и нравственность;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воспитание благочестия.</a:t>
            </a:r>
          </a:p>
        </p:txBody>
      </p:sp>
      <p:pic>
        <p:nvPicPr>
          <p:cNvPr id="6" name="Picture 3" descr="C:\Users\Baranzeva\Downloads\rel.k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"/>
            <a:ext cx="2747789" cy="133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pic>
        <p:nvPicPr>
          <p:cNvPr id="19458" name="Picture 2" descr="C:\Users\Baranzeva\Downloads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108012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Результаты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132856"/>
            <a:ext cx="2592288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личностные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4077072"/>
            <a:ext cx="3456384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метапредметные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2132856"/>
            <a:ext cx="3312368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предметные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9752" y="1052736"/>
            <a:ext cx="151216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1124744"/>
            <a:ext cx="187220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4355976" y="1124744"/>
            <a:ext cx="0" cy="295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06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Методы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248478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5688" y="1268760"/>
            <a:ext cx="248478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36912"/>
            <a:ext cx="244827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27065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Педагогическое наблюдение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708920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Самооценка учащихся по результатам урока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55679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мозговой штурм </a:t>
            </a:r>
          </a:p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517232"/>
            <a:ext cx="655272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35688" y="2708920"/>
            <a:ext cx="280831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работа по методу TASC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5565338"/>
            <a:ext cx="62646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концептуальные карты и таблицы (которые помогают организовать и систематизировать материал), 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4149080"/>
            <a:ext cx="280831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расстановка приоритетов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68044" y="4077072"/>
            <a:ext cx="3384376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составление логической последовательности </a:t>
            </a:r>
            <a:endParaRPr lang="ru-RU" sz="2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771800" y="1052736"/>
            <a:ext cx="1872208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1052736"/>
            <a:ext cx="1656184" cy="1080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9" idx="3"/>
          </p:cNvCxnSpPr>
          <p:nvPr/>
        </p:nvCxnSpPr>
        <p:spPr>
          <a:xfrm flipH="1">
            <a:off x="3023320" y="968534"/>
            <a:ext cx="1728700" cy="23405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03848" y="1124744"/>
            <a:ext cx="1584176" cy="30243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88024" y="980728"/>
            <a:ext cx="432048" cy="30243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644008" y="1124744"/>
            <a:ext cx="0" cy="43924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788024" y="1052736"/>
            <a:ext cx="1440160" cy="30243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Формы контроля и возможные варианты его проведения: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Индивидуальный контроль </a:t>
            </a:r>
            <a:r>
              <a:rPr lang="ru-RU" sz="2400" dirty="0" smtClean="0"/>
              <a:t>(контроль учителем): устный опрос, домашняя работа(поисковая, творческая), самостоятельная работа (воспроизводящая; вариативная; эвристическая;  творческая).</a:t>
            </a:r>
          </a:p>
          <a:p>
            <a:r>
              <a:rPr lang="ru-RU" sz="2400" b="1" dirty="0" smtClean="0"/>
              <a:t>Взаимоконтроль:</a:t>
            </a:r>
            <a:r>
              <a:rPr lang="ru-RU" sz="2400" dirty="0" smtClean="0"/>
              <a:t> проверка работы по эталону (образцу), устный опрос (в парах, в группах).</a:t>
            </a:r>
          </a:p>
          <a:p>
            <a:r>
              <a:rPr lang="ru-RU" sz="2400" b="1" dirty="0" smtClean="0"/>
              <a:t>Самоконтроль;</a:t>
            </a:r>
          </a:p>
          <a:p>
            <a:r>
              <a:rPr lang="ru-RU" sz="2400" b="1" dirty="0" smtClean="0"/>
              <a:t>Фронтальный контроль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Тестирование, викторины, кроссворды и т.п.</a:t>
            </a:r>
          </a:p>
          <a:p>
            <a:r>
              <a:rPr lang="ru-RU" sz="2400" b="1" dirty="0" smtClean="0"/>
              <a:t>Итоговой формой </a:t>
            </a:r>
            <a:r>
              <a:rPr lang="ru-RU" sz="2400" dirty="0" smtClean="0"/>
              <a:t>оценки деятельности учащегося является </a:t>
            </a:r>
            <a:r>
              <a:rPr lang="ru-RU" sz="2800" b="1" dirty="0" smtClean="0"/>
              <a:t>проектная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2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noFill/>
        </p:spPr>
        <p:txBody>
          <a:bodyPr/>
          <a:lstStyle/>
          <a:p>
            <a:fld id="{4AEAE6C5-BE15-45BF-ADF8-CC7B1CB9BE54}" type="slidenum">
              <a:rPr lang="ru-RU">
                <a:latin typeface="Comic Sans MS" pitchFamily="66" charset="0"/>
              </a:rPr>
              <a:pPr/>
              <a:t>19</a:t>
            </a:fld>
            <a:endParaRPr lang="ru-RU">
              <a:latin typeface="Comic Sans MS" pitchFamily="66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464550" cy="404813"/>
          </a:xfrm>
        </p:spPr>
        <p:txBody>
          <a:bodyPr anchor="b"/>
          <a:lstStyle/>
          <a:p>
            <a:pPr algn="ctr" eaLnBrk="1" hangingPunct="1"/>
            <a:r>
              <a:rPr lang="ru-RU" sz="2000" smtClean="0">
                <a:solidFill>
                  <a:schemeClr val="bg1"/>
                </a:solidFill>
              </a:rPr>
              <a:t>Образовательные результаты учащихся</a:t>
            </a:r>
          </a:p>
        </p:txBody>
      </p:sp>
      <p:graphicFrame>
        <p:nvGraphicFramePr>
          <p:cNvPr id="4514" name="Group 4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93357"/>
              </p:ext>
            </p:extLst>
          </p:nvPr>
        </p:nvGraphicFramePr>
        <p:xfrm>
          <a:off x="179512" y="330200"/>
          <a:ext cx="8856538" cy="6590348"/>
        </p:xfrm>
        <a:graphic>
          <a:graphicData uri="http://schemas.openxmlformats.org/drawingml/2006/table">
            <a:tbl>
              <a:tblPr/>
              <a:tblGrid>
                <a:gridCol w="1235434"/>
                <a:gridCol w="2880087"/>
                <a:gridCol w="3048130"/>
                <a:gridCol w="1692887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Форма результата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(признак, основание оценки)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(что наблюдать, отслеживать, измерять)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Инструментарий измерения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(чем измерять)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Знание, понимание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Знание культурных и религиозных традиций многонационального народа России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Знает символы, традиции, обряды, праздники, атрибуты разных народов России (светских и религиозных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Тесты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Анкеты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Беседы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Осведомленность в основах православной, мусульманской, буддийской, иудейской культур, основами мировых религиозных культур и светской этики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Знает термины, определения, понятия, святые места, основные постулаты священных книг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Составление словаря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Отзывы о посещении святых мест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Презентации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Эссе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Обобщенные знания понятий духовной культуры и морали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66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3368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Умеет рассказать, назвать, что относится к духовной культуре, рассуждать на эту тему</a:t>
                      </a:r>
                    </a:p>
                    <a:p>
                      <a:pPr marL="0" marR="0" lvl="0" indent="0" algn="l" defTabSz="266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3368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Знает, понимает основные светские и религиозные моральные нормы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Презентации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Эссе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Обсуждение конкретных ситуаций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Понимание значения нравственных норм и ценностей для достойной жизни личности, семьи, общества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66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3368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Знает и применяет «золотое правило нравственности»</a:t>
                      </a:r>
                    </a:p>
                    <a:p>
                      <a:pPr marL="0" marR="0" lvl="0" indent="0" algn="l" defTabSz="266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3368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Может ответить на вопросы: стыдно, совестно  ли ему и почему.</a:t>
                      </a:r>
                    </a:p>
                    <a:p>
                      <a:pPr marL="0" marR="0" lvl="0" indent="0" algn="l" defTabSz="266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23368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Умеет оценивать поступки как «хорошие» или «плохие» и применять в поведении нравственные нормы  взаимоотношений в семье, школе, с друзьями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Результаты деятельности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Опрос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Беседы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Тестирование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Составление генеалогического дерева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Смоделированные ситуации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48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Закон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об образовании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780928"/>
            <a:ext cx="7859216" cy="3345235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800" dirty="0" smtClean="0"/>
              <a:t>Новый закон — Закон «Об образовании в Российской Федерации», подписанный 29 декабря 2012 года Президентом России В.В.Путиным (№73–ФЗ), закрепляет параметры изучения основ религиозной культуры в школе.</a:t>
            </a:r>
          </a:p>
          <a:p>
            <a:pPr fontAlgn="base"/>
            <a:r>
              <a:rPr lang="ru-RU" sz="3800" dirty="0" smtClean="0"/>
              <a:t>П.1 ст.87 говорит о том, что учебные предметы, курсы, модули, направленные на получение обучающимися знаний об основах духовно-нравственной культуры народов России, вводятся </a:t>
            </a:r>
            <a:r>
              <a:rPr lang="ru-RU" sz="3800" b="1" dirty="0" smtClean="0"/>
              <a:t>«в целях формирования и развития личности в соответствии </a:t>
            </a:r>
            <a:r>
              <a:rPr lang="ru-RU" sz="3800" b="1" u="sng" dirty="0" smtClean="0"/>
              <a:t>с семейными и общественными </a:t>
            </a:r>
            <a:r>
              <a:rPr lang="ru-RU" sz="3800" b="1" u="sng" dirty="0" err="1" smtClean="0"/>
              <a:t>социокультурными</a:t>
            </a:r>
            <a:r>
              <a:rPr lang="ru-RU" sz="3800" b="1" u="sng" dirty="0" smtClean="0"/>
              <a:t> ценностями»</a:t>
            </a:r>
            <a:r>
              <a:rPr lang="ru-RU" sz="3800" dirty="0" smtClean="0"/>
              <a:t>. Значит, семейные ценности, как мы видим, ставятся на первое место.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  <p:pic>
        <p:nvPicPr>
          <p:cNvPr id="1026" name="Picture 2" descr="C:\Users\Baranzeva\Downloads\a2b84cdd3e5f18e2e62174204c3d7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88640"/>
            <a:ext cx="1828800" cy="1338263"/>
          </a:xfrm>
          <a:prstGeom prst="rect">
            <a:avLst/>
          </a:prstGeom>
          <a:noFill/>
        </p:spPr>
      </p:pic>
      <p:pic>
        <p:nvPicPr>
          <p:cNvPr id="1027" name="Picture 3" descr="C:\Users\Baranzeva\Downloads\130918-110928-3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0A188C-6E02-4888-84F3-17225F94741D}" type="slidenum">
              <a:rPr lang="ru-RU" sz="1400"/>
              <a:pPr algn="r"/>
              <a:t>20</a:t>
            </a:fld>
            <a:endParaRPr lang="ru-RU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464550" cy="404813"/>
          </a:xfrm>
        </p:spPr>
        <p:txBody>
          <a:bodyPr anchor="b"/>
          <a:lstStyle/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Образовательные результаты учащихся</a:t>
            </a:r>
          </a:p>
        </p:txBody>
      </p:sp>
      <p:graphicFrame>
        <p:nvGraphicFramePr>
          <p:cNvPr id="60584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69348"/>
              </p:ext>
            </p:extLst>
          </p:nvPr>
        </p:nvGraphicFramePr>
        <p:xfrm>
          <a:off x="179513" y="764704"/>
          <a:ext cx="8964488" cy="5561648"/>
        </p:xfrm>
        <a:graphic>
          <a:graphicData uri="http://schemas.openxmlformats.org/drawingml/2006/table">
            <a:tbl>
              <a:tblPr/>
              <a:tblGrid>
                <a:gridCol w="1271232"/>
                <a:gridCol w="2960718"/>
                <a:gridCol w="3036465"/>
                <a:gridCol w="169607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Форма результата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(признак, основание оценки)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(что наблюдать, отслеживать, измерять)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Инструментарий измерения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(чем измерять)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Отношение, переживание чувств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Уважение культурных и религиозных традиций многонационального народа России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Высказывается позитивно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 других культурах, религиях, языках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 Использует элементы религиозных и культурных традиций в общественной жизни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3. Бережно относится (не ломает, не портит) атрибуту других народов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Наблюдения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Опрос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Презентации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Эссе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Ценностно-смысловые мировоззренческие основы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Может объяснить, что для него значить семья, Родина, друзья, взрослые, учителя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2.Адекватность знаний и поведения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Беседа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Ролевая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Наблюдение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0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Поведение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Нравственно ориентированное поведение,  миролюбивое отношение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Уровень и глубина выполнения с родителями домашних 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Умение сотрудничать, работать в группе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Умеет сопереживать, помогать другим.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Умение вести себя дома в общественных местах, соблюдая правила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Участие в религиозных и светских праздниках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Домашние задания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Тренинг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Результаты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Участие в акциях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Опрос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Наблюдение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6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 txBox="1">
            <a:spLocks noGrp="1"/>
          </p:cNvSpPr>
          <p:nvPr/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C1AB33-EE7D-4DD3-9FB7-213E78916C89}" type="slidenum">
              <a:rPr lang="ru-RU" sz="1400"/>
              <a:pPr algn="r"/>
              <a:t>21</a:t>
            </a:fld>
            <a:endParaRPr lang="ru-RU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464550" cy="404813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Образовательные результаты учащихся</a:t>
            </a:r>
          </a:p>
        </p:txBody>
      </p:sp>
      <p:graphicFrame>
        <p:nvGraphicFramePr>
          <p:cNvPr id="64565" name="Group 53"/>
          <p:cNvGraphicFramePr>
            <a:graphicFrameLocks noGrp="1"/>
          </p:cNvGraphicFramePr>
          <p:nvPr/>
        </p:nvGraphicFramePr>
        <p:xfrm>
          <a:off x="250825" y="1340768"/>
          <a:ext cx="8642350" cy="4632960"/>
        </p:xfrm>
        <a:graphic>
          <a:graphicData uri="http://schemas.openxmlformats.org/drawingml/2006/table">
            <a:tbl>
              <a:tblPr/>
              <a:tblGrid>
                <a:gridCol w="1225550"/>
                <a:gridCol w="2854325"/>
                <a:gridCol w="2927350"/>
                <a:gridCol w="1635125"/>
              </a:tblGrid>
              <a:tr h="146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Форма результата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Критерии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(признак, основание оценки)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(что наблюдать, отслеживать, измерять)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Инструментарий измерения 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(чем измерять)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88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Поведение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Способность общению в полиэтнической и многоконфессиональной среде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Умеет строить  позитивные  отношения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дружить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людьми других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национальностей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Организует и участвует в праздниках и мероприятиях различных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конфессий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Наблюдение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Беседа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Анкета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Умение вести диалог с представителями других культур и мировоззрений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 Доброжелательность, терпимость в отношении к окружающим, нетерпимость к любым видам насилия и готовность противостоять им.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Умеет задавать вопросы и слушать, не перебивая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Умеет аргументировать свою позицию, приводить в подтверждение факты и убеждать другого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Наблюдение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Тренинг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Ролевая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0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Номинации конкурса: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44824"/>
            <a:ext cx="8472518" cy="5013176"/>
          </a:xfrm>
        </p:spPr>
        <p:txBody>
          <a:bodyPr>
            <a:normAutofit/>
          </a:bodyPr>
          <a:lstStyle/>
          <a:p>
            <a:r>
              <a:rPr lang="ru-RU" dirty="0" smtClean="0"/>
              <a:t>4) </a:t>
            </a:r>
            <a:r>
              <a:rPr lang="ru-RU" b="1" dirty="0" smtClean="0"/>
              <a:t>«За организацию духовно-нравственного воспитания в рамках образовательного учреждения». </a:t>
            </a:r>
            <a:r>
              <a:rPr lang="ru-RU" dirty="0" smtClean="0"/>
              <a:t>Выдвигаются программы комплексных мероприятий и их реализация по духовно-нравственному воспитанию, разработанные и реализуемые учебным учреждением любой организационно-правовой формы.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5832648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  <p:pic>
        <p:nvPicPr>
          <p:cNvPr id="5" name="Picture 4" descr="C:\Users\Baranzeva\Downloads\26.09.2012-МО-2-Семилук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75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</a:t>
            </a:r>
            <a:r>
              <a:rPr lang="ru-RU" sz="2400" dirty="0" smtClean="0"/>
              <a:t>оответствие содержания работ заявленным целям и задачам Конкурса;</a:t>
            </a:r>
          </a:p>
          <a:p>
            <a:r>
              <a:rPr lang="ru-RU" sz="2400" dirty="0" smtClean="0"/>
              <a:t>новизна авторских курсов, программ, учебно-методических пособий и других материалов по вопросам духовно-нравственного, гражданско-патриотического и военно-патриотического воспитания и просвещения детей и молодежи;</a:t>
            </a:r>
          </a:p>
          <a:p>
            <a:r>
              <a:rPr lang="ru-RU" sz="2400" dirty="0" smtClean="0"/>
              <a:t>актуальность работы по вопросам духовно-нравственного, гражданско-патриотического и военно-патриотического воспитания и просвещения детей и молодежи;</a:t>
            </a:r>
          </a:p>
          <a:p>
            <a:r>
              <a:rPr lang="ru-RU" sz="2400" dirty="0" smtClean="0"/>
              <a:t>степень подготовленности авторских работ к возможному тиражированию и внедрению в педагогическую практику.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  <p:pic>
        <p:nvPicPr>
          <p:cNvPr id="5" name="Picture 2" descr="C:\Users\Baranzeva\Downloads\ork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0"/>
            <a:ext cx="8693489" cy="1196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468052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Критерии:</a:t>
            </a:r>
            <a:endParaRPr lang="ru-RU" sz="6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4680520" cy="14176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оформления работ.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125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Для участия в I этапе Конкурса претенденты направляют в адрес Конкурсной комиссии I этапа Конкурса материалы, представляемые на Конкурс (авторские курсы, исследования, научные и методические разработки, публикации, сайты, фото-, видео- и аудиоматериалы и т.п.), а также следующие документы: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1) заявку на участие в Конкурсе (Приложение 2);</a:t>
            </a:r>
          </a:p>
          <a:p>
            <a:r>
              <a:rPr lang="ru-RU" sz="1600" dirty="0" smtClean="0"/>
              <a:t>2) анкету участника Конкурса (в случае коллективной заявки анкеты заполняются всеми членами коллектива) (Приложение 3);</a:t>
            </a:r>
          </a:p>
          <a:p>
            <a:r>
              <a:rPr lang="ru-RU" sz="1600" dirty="0" smtClean="0"/>
              <a:t>3) </a:t>
            </a:r>
            <a:r>
              <a:rPr lang="ru-RU" sz="1600" b="1" dirty="0" smtClean="0"/>
              <a:t>краткую аннотацию работы </a:t>
            </a:r>
            <a:r>
              <a:rPr lang="ru-RU" sz="1600" dirty="0" smtClean="0"/>
              <a:t>(не более 1000 печатных знаков) (Приложение 4);</a:t>
            </a:r>
          </a:p>
          <a:p>
            <a:r>
              <a:rPr lang="ru-RU" sz="1600" dirty="0" smtClean="0"/>
              <a:t>4) </a:t>
            </a:r>
            <a:r>
              <a:rPr lang="ru-RU" sz="1600" b="1" dirty="0" smtClean="0"/>
              <a:t>рекомендательные письма, экспертные </a:t>
            </a:r>
            <a:r>
              <a:rPr lang="ru-RU" sz="1600" dirty="0" smtClean="0"/>
              <a:t>заключения, </a:t>
            </a:r>
            <a:r>
              <a:rPr lang="ru-RU" sz="1600" b="1" dirty="0" smtClean="0"/>
              <a:t>отзывы</a:t>
            </a:r>
            <a:r>
              <a:rPr lang="ru-RU" sz="1600" dirty="0" smtClean="0"/>
              <a:t> специалистов, </a:t>
            </a:r>
            <a:r>
              <a:rPr lang="ru-RU" sz="1600" b="1" dirty="0" smtClean="0"/>
              <a:t>подтверждения о практической реализации </a:t>
            </a:r>
            <a:r>
              <a:rPr lang="ru-RU" sz="1600" dirty="0" smtClean="0"/>
              <a:t>(внедрении) разработок и т.п. - по желанию претендента;</a:t>
            </a:r>
          </a:p>
          <a:p>
            <a:r>
              <a:rPr lang="ru-RU" sz="1600" dirty="0" smtClean="0"/>
              <a:t>Заявка, анкета и аннотация подписываются лично претендентом на участие в Конкурсе (в случае коллективной заявки - всеми членами коллектива).</a:t>
            </a:r>
          </a:p>
          <a:p>
            <a:r>
              <a:rPr lang="ru-RU" sz="1600" dirty="0" smtClean="0"/>
              <a:t>Материалы представляются на бумажных и электронных носителях (требования к оформлению работ, представляемых на Конкурс, содержатся в Приложении 5).</a:t>
            </a:r>
          </a:p>
          <a:p>
            <a:r>
              <a:rPr lang="ru-RU" sz="1600" dirty="0" smtClean="0"/>
              <a:t>Работы, поданные на Конкурс, не рецензируются и не возвращаются. Оргкомитет, Конкурсные и Экспертные комиссии I, II и III этапов Конкурса не вступают в переписку с авторами работ.</a:t>
            </a:r>
          </a:p>
          <a:p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образовательных программ должно соответствовать: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достижениям мировой культуры, российским традициям, культурно-национальным особенностям регионов;</a:t>
            </a:r>
          </a:p>
          <a:p>
            <a:pPr lvl="0"/>
            <a:r>
              <a:rPr lang="ru-RU" dirty="0" smtClean="0"/>
              <a:t>определенному уровню образования (дошкольного, начального общего, основного общего, среднего (полного) общего образования);</a:t>
            </a:r>
          </a:p>
          <a:p>
            <a:pPr lvl="0"/>
            <a:r>
              <a:rPr lang="ru-RU" dirty="0" smtClean="0"/>
              <a:t>направленности дополнительных образовательных программ (научно-технической, спортивно-технической, художественной, физкультурно-спортивной, туристско-краеведческой, эколого-биологической, военно-патриотической, социально-педагогической, социально-экономической, естественно-научной и др.);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88160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образовательных программ должно соответствовать: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современным образовательным технологиям, которые отражены:</a:t>
            </a:r>
          </a:p>
          <a:p>
            <a:r>
              <a:rPr lang="ru-RU" dirty="0" smtClean="0"/>
              <a:t> в принципах обучения (индивидуальности, доступности, преемственности, результативности);</a:t>
            </a:r>
          </a:p>
          <a:p>
            <a:r>
              <a:rPr lang="ru-RU" dirty="0" smtClean="0"/>
              <a:t>формах и методах обучения (активных методах дистанционного обучения, дифференцированного обучения, занятиях, конкурсах, соревнованиях, экскурсиях, походах, акциях и т. д.); </a:t>
            </a:r>
          </a:p>
          <a:p>
            <a:r>
              <a:rPr lang="ru-RU" dirty="0" smtClean="0"/>
              <a:t>методах контроля и управления образовательным процессом (анализе результатов деятельности детей); средствах обучения (перечне необходимого оборудования, инструментов и материалов в расчете на объединение обучающихся).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Содержание образовательных программ должно быть направлено: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 создание условий для развития личности ребенка;</a:t>
            </a:r>
          </a:p>
          <a:p>
            <a:pPr lvl="0"/>
            <a:r>
              <a:rPr lang="ru-RU" dirty="0" smtClean="0"/>
              <a:t>развитие мотивации личности к познанию и творчеству;</a:t>
            </a:r>
          </a:p>
          <a:p>
            <a:pPr lvl="0"/>
            <a:r>
              <a:rPr lang="ru-RU" dirty="0" smtClean="0"/>
              <a:t>обеспечение эмоционального благополучия ребенка;</a:t>
            </a:r>
          </a:p>
          <a:p>
            <a:pPr lvl="0"/>
            <a:r>
              <a:rPr lang="ru-RU" dirty="0" smtClean="0"/>
              <a:t>приобщение обучающихся к национальным ценностям;</a:t>
            </a:r>
          </a:p>
          <a:p>
            <a:pPr lvl="0"/>
            <a:r>
              <a:rPr lang="ru-RU" dirty="0" smtClean="0"/>
              <a:t>профилактику асоциального поведения;</a:t>
            </a:r>
          </a:p>
          <a:p>
            <a:pPr lvl="0"/>
            <a:r>
              <a:rPr lang="ru-RU" dirty="0" smtClean="0"/>
              <a:t>создание условий для социального, культурного и профессионального самоопределения, творческой самореализации личности ребенка, ее интеграции в систему мировой и отечественной культур;</a:t>
            </a:r>
          </a:p>
          <a:p>
            <a:pPr lvl="0"/>
            <a:r>
              <a:rPr lang="ru-RU" dirty="0" smtClean="0"/>
              <a:t>интеллектуальное и духовное развитие личности ребенка;</a:t>
            </a:r>
          </a:p>
          <a:p>
            <a:pPr lvl="0"/>
            <a:r>
              <a:rPr lang="ru-RU" dirty="0" smtClean="0"/>
              <a:t>укрепление психического и физического здоровья;</a:t>
            </a:r>
          </a:p>
          <a:p>
            <a:pPr lvl="0"/>
            <a:r>
              <a:rPr lang="ru-RU" dirty="0" smtClean="0"/>
              <a:t>взаимодействие педагога  с  семьей.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Дополнительная образовательная программа должна включать следующие структурные элементы: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4400" dirty="0" smtClean="0"/>
              <a:t>Титульный лист.</a:t>
            </a:r>
          </a:p>
          <a:p>
            <a:pPr lvl="0"/>
            <a:r>
              <a:rPr lang="ru-RU" sz="4400" dirty="0" smtClean="0"/>
              <a:t>Пояснительную записку.</a:t>
            </a:r>
          </a:p>
          <a:p>
            <a:pPr lvl="0"/>
            <a:r>
              <a:rPr lang="ru-RU" sz="4400" dirty="0" smtClean="0"/>
              <a:t>Учебно-тематический план.</a:t>
            </a:r>
          </a:p>
          <a:p>
            <a:pPr lvl="0"/>
            <a:r>
              <a:rPr lang="ru-RU" sz="4400" dirty="0" smtClean="0"/>
              <a:t>Содержание изучаемого курса.</a:t>
            </a:r>
          </a:p>
          <a:p>
            <a:r>
              <a:rPr lang="ru-RU" sz="4400" dirty="0" smtClean="0"/>
              <a:t>Методическое обеспечение дополнительной образовательной программы.</a:t>
            </a:r>
          </a:p>
          <a:p>
            <a:r>
              <a:rPr lang="ru-RU" sz="4400" dirty="0" smtClean="0"/>
              <a:t> Список литературы.</a:t>
            </a:r>
          </a:p>
          <a:p>
            <a:pPr lvl="0"/>
            <a:endParaRPr lang="ru-RU" sz="44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Титульный лист </a:t>
            </a:r>
            <a:r>
              <a:rPr lang="ru-RU" dirty="0" smtClean="0"/>
              <a:t>включает: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наименование образовательного учреждения;</a:t>
            </a:r>
          </a:p>
          <a:p>
            <a:pPr lvl="0"/>
            <a:r>
              <a:rPr lang="ru-RU" dirty="0" smtClean="0"/>
              <a:t>где, когда и кем утверждена дополнительная образовательная программа;</a:t>
            </a:r>
          </a:p>
          <a:p>
            <a:pPr lvl="0"/>
            <a:r>
              <a:rPr lang="ru-RU" dirty="0" smtClean="0"/>
              <a:t>название дополнительной образовательной программы;</a:t>
            </a:r>
          </a:p>
          <a:p>
            <a:pPr lvl="0"/>
            <a:r>
              <a:rPr lang="ru-RU" dirty="0" smtClean="0"/>
              <a:t>возраст детей, на которых рассчитана дополнительная образовательная программа;</a:t>
            </a:r>
          </a:p>
          <a:p>
            <a:pPr lvl="0"/>
            <a:r>
              <a:rPr lang="ru-RU" dirty="0" smtClean="0"/>
              <a:t>срок реализации дополнительной образовательной программы;</a:t>
            </a:r>
          </a:p>
          <a:p>
            <a:pPr lvl="0"/>
            <a:r>
              <a:rPr lang="ru-RU" dirty="0" smtClean="0"/>
              <a:t>Ф. И. О., должность автора (авторов) дополнительной образовательной программы;</a:t>
            </a:r>
          </a:p>
          <a:p>
            <a:pPr lvl="0"/>
            <a:r>
              <a:rPr lang="ru-RU" dirty="0" smtClean="0"/>
              <a:t>название города, населенного пункта;</a:t>
            </a:r>
          </a:p>
          <a:p>
            <a:pPr lvl="0"/>
            <a:r>
              <a:rPr lang="ru-RU" dirty="0" smtClean="0"/>
              <a:t>год разработки дополнительной образовательной программы.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47667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Всероссийский конкурс в области педагогики, воспитания и работы с детьми и молодежью до 20 лет (далее - дети и молодежь) на соискание премии «За нравственный подвиг учителя»</a:t>
            </a:r>
            <a:r>
              <a:rPr lang="ru-RU" dirty="0" smtClean="0"/>
              <a:t> (далее - Конкурс) проводится по инициативе Русской Православной Церкви при поддержке Министерства образования и науки Российской Федерации и полномочных представителей Президента Российской Федерации в федеральных округах.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27687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Цели Конкурса: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укрепление взаимодействия светской и церковной систем образования по духовно-нравственному воспитанию и образованию граждан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стимулирование творчества педагогов и воспитателей образовательных учреждений и поощрения их за многолетнее высокое качество духовно- нравственного воспитания и образования детей и молодежи, за внедрение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инновационных разработок в сферу образования, содействующих духовно- нравственному развитию детей и молодежи;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выявление и распространение лучших систем воспитания, обучения и </a:t>
            </a:r>
            <a:r>
              <a:rPr lang="ru-RU" dirty="0" err="1" smtClean="0"/>
              <a:t>внеучебной</a:t>
            </a:r>
            <a:r>
              <a:rPr lang="ru-RU" dirty="0" smtClean="0"/>
              <a:t> работы с детьми и молодежью;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престижа учительского труда.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Пояснительная записка </a:t>
            </a:r>
            <a:r>
              <a:rPr lang="ru-RU" dirty="0" smtClean="0"/>
              <a:t>раскрывает: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12605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400" dirty="0" smtClean="0"/>
              <a:t>направленность дополнительной образовательной программы;</a:t>
            </a:r>
          </a:p>
          <a:p>
            <a:pPr lvl="0"/>
            <a:r>
              <a:rPr lang="ru-RU" sz="4400" dirty="0" smtClean="0"/>
              <a:t>новизну, актуальность, педагогическую целесообразность;</a:t>
            </a:r>
          </a:p>
          <a:p>
            <a:pPr lvl="0"/>
            <a:r>
              <a:rPr lang="ru-RU" sz="4400" dirty="0" smtClean="0"/>
              <a:t>цели и задачи дополнительной образовательной программы;</a:t>
            </a:r>
          </a:p>
          <a:p>
            <a:pPr lvl="0"/>
            <a:r>
              <a:rPr lang="ru-RU" sz="4400" dirty="0" smtClean="0"/>
              <a:t>отличительные особенности данной дополнительной образовательной программы от </a:t>
            </a:r>
            <a:r>
              <a:rPr lang="ru-RU" sz="4400" dirty="0" err="1" smtClean="0"/>
              <a:t>yжe</a:t>
            </a:r>
            <a:r>
              <a:rPr lang="ru-RU" sz="4400" dirty="0" smtClean="0"/>
              <a:t> существующих;</a:t>
            </a:r>
          </a:p>
          <a:p>
            <a:pPr lvl="0"/>
            <a:r>
              <a:rPr lang="ru-RU" sz="4400" dirty="0" smtClean="0"/>
              <a:t>возраст детей, участвующих в реализации данной дополнительной образовательной программы;</a:t>
            </a:r>
          </a:p>
          <a:p>
            <a:pPr lvl="0"/>
            <a:r>
              <a:rPr lang="ru-RU" sz="4400" dirty="0" smtClean="0"/>
              <a:t>сроки реализации дополнительной образовательной программы (продолжительность образовательного процесса, этапы);</a:t>
            </a:r>
          </a:p>
          <a:p>
            <a:pPr lvl="0"/>
            <a:r>
              <a:rPr lang="ru-RU" sz="4400" dirty="0" smtClean="0"/>
              <a:t>формы и режим занятий;</a:t>
            </a:r>
          </a:p>
          <a:p>
            <a:pPr lvl="0"/>
            <a:r>
              <a:rPr lang="ru-RU" sz="4400" dirty="0" smtClean="0"/>
              <a:t>ожидаемые результаты и способы их проверки;</a:t>
            </a:r>
          </a:p>
          <a:p>
            <a:pPr lvl="0"/>
            <a:r>
              <a:rPr lang="ru-RU" sz="4400" dirty="0" smtClean="0"/>
              <a:t>формы подведения итогов реализации дополнительной</a:t>
            </a:r>
            <a:br>
              <a:rPr lang="ru-RU" sz="4400" dirty="0" smtClean="0"/>
            </a:br>
            <a:r>
              <a:rPr lang="ru-RU" sz="4400" dirty="0" smtClean="0"/>
              <a:t>образовательной программы (выставки, фестивали, соревнования, учебно-исследовательские конференции и т.д.).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05320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Учебно-тематический план </a:t>
            </a:r>
            <a:r>
              <a:rPr lang="ru-RU" sz="3200" dirty="0" smtClean="0"/>
              <a:t>дополнительной образовательной программы включает: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перечень разделов, тем;</a:t>
            </a:r>
          </a:p>
          <a:p>
            <a:pPr lvl="0"/>
            <a:r>
              <a:rPr lang="ru-RU" dirty="0" smtClean="0"/>
              <a:t>количество часов по каждой теме с разбивкой на теоретические и практические виды занятий.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Содержание дополнительной образовательной программы </a:t>
            </a:r>
            <a:r>
              <a:rPr lang="ru-RU" sz="3200" dirty="0" smtClean="0"/>
              <a:t>раскрывается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через описание тем (теория и практика).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71736" y="6356350"/>
            <a:ext cx="3448064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Методическое обеспечение дополнительной образовательной программы </a:t>
            </a:r>
            <a:r>
              <a:rPr lang="ru-RU" sz="2800" dirty="0" smtClean="0"/>
              <a:t>включает в себя описание: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форм занятий, планируемых по каждой теме или разделу (игра, беседа, поход, экскурсия, конкурс, конференция и т.д.);</a:t>
            </a:r>
          </a:p>
          <a:p>
            <a:pPr lvl="0"/>
            <a:r>
              <a:rPr lang="ru-RU" dirty="0" smtClean="0"/>
              <a:t>приемов и методов организации учебно-воспитательного процесса, дидактического материала, технического оснащения занятий;</a:t>
            </a:r>
          </a:p>
          <a:p>
            <a:r>
              <a:rPr lang="ru-RU" dirty="0" smtClean="0"/>
              <a:t>— форм подведения итогов по каждой теме или разделу.</a:t>
            </a:r>
            <a:br>
              <a:rPr lang="ru-RU" dirty="0" smtClean="0"/>
            </a:br>
            <a:r>
              <a:rPr lang="ru-RU" i="1" dirty="0" smtClean="0"/>
              <a:t>6. Список литературы.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104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составлении программы необходимо: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четко обозначить цель и основные задачи, которые решаются в ходе реализации программы;</a:t>
            </a:r>
          </a:p>
          <a:p>
            <a:r>
              <a:rPr lang="ru-RU" dirty="0" smtClean="0"/>
              <a:t>предвидеть результат и условия работы по данному плану;</a:t>
            </a:r>
          </a:p>
          <a:p>
            <a:r>
              <a:rPr lang="ru-RU" dirty="0" smtClean="0"/>
              <a:t>учитывать, что коррективы, вносимые в программу, с учетом интересов, подготовки и творческих возможностей учащихся;</a:t>
            </a:r>
          </a:p>
          <a:p>
            <a:r>
              <a:rPr lang="ru-RU" dirty="0" smtClean="0"/>
              <a:t>предусмотреть дифференцированный подход к реализации программы для детей с разными творческими возможностями.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Возможная структура образовательной программы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• Пояснительная записка.</a:t>
            </a:r>
          </a:p>
          <a:p>
            <a:r>
              <a:rPr lang="ru-RU" dirty="0" smtClean="0"/>
              <a:t> Цели.</a:t>
            </a:r>
          </a:p>
          <a:p>
            <a:pPr lvl="0"/>
            <a:r>
              <a:rPr lang="ru-RU" dirty="0" smtClean="0"/>
              <a:t>Задачи.</a:t>
            </a:r>
          </a:p>
          <a:p>
            <a:pPr lvl="0"/>
            <a:r>
              <a:rPr lang="ru-RU" dirty="0" smtClean="0"/>
              <a:t>Условия реализации образовательной программы.</a:t>
            </a:r>
          </a:p>
          <a:p>
            <a:pPr lvl="0"/>
            <a:r>
              <a:rPr lang="ru-RU" dirty="0" smtClean="0"/>
              <a:t>Описание форм и методов проведения занятий.</a:t>
            </a:r>
          </a:p>
          <a:p>
            <a:pPr lvl="0"/>
            <a:r>
              <a:rPr lang="ru-RU" dirty="0" smtClean="0"/>
              <a:t>Учебно-тематический план.</a:t>
            </a:r>
          </a:p>
          <a:p>
            <a:r>
              <a:rPr lang="ru-RU" dirty="0" smtClean="0"/>
              <a:t>• Содержание программы.</a:t>
            </a:r>
            <a:br>
              <a:rPr lang="ru-RU" dirty="0" smtClean="0"/>
            </a:br>
            <a:r>
              <a:rPr lang="ru-RU" dirty="0" smtClean="0"/>
              <a:t>” Ожидаемые результаты.</a:t>
            </a:r>
          </a:p>
          <a:p>
            <a:pPr lvl="0"/>
            <a:r>
              <a:rPr lang="ru-RU" dirty="0" smtClean="0"/>
              <a:t>Критерии и формы оценки качества знаний.</a:t>
            </a:r>
          </a:p>
          <a:p>
            <a:pPr lvl="0"/>
            <a:r>
              <a:rPr lang="ru-RU" dirty="0" smtClean="0"/>
              <a:t>Материальное, методическое, кадровое обеспечение программы.</a:t>
            </a:r>
          </a:p>
          <a:p>
            <a:r>
              <a:rPr lang="ru-RU" dirty="0" smtClean="0"/>
              <a:t>• Список литературы. </a:t>
            </a:r>
            <a:r>
              <a:rPr lang="ru-RU" baseline="-25000" dirty="0" smtClean="0"/>
              <a:t>/</a:t>
            </a:r>
            <a:br>
              <a:rPr lang="ru-RU" baseline="-25000" dirty="0" smtClean="0"/>
            </a:br>
            <a:r>
              <a:rPr lang="ru-RU" dirty="0" smtClean="0"/>
              <a:t>&lt;&gt; приложения.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Титульный лист </a:t>
            </a:r>
            <a:r>
              <a:rPr lang="ru-RU" dirty="0" smtClean="0"/>
              <a:t>включает: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наименование образовательного учреждения;</a:t>
            </a:r>
          </a:p>
          <a:p>
            <a:pPr lvl="0"/>
            <a:r>
              <a:rPr lang="ru-RU" dirty="0" smtClean="0"/>
              <a:t>где, когда и кем утверждена дополнительная образовательная программа;</a:t>
            </a:r>
          </a:p>
          <a:p>
            <a:pPr lvl="0"/>
            <a:r>
              <a:rPr lang="ru-RU" dirty="0" smtClean="0"/>
              <a:t>название дополнительной образовательной программы;</a:t>
            </a:r>
          </a:p>
          <a:p>
            <a:pPr lvl="0"/>
            <a:r>
              <a:rPr lang="ru-RU" dirty="0" smtClean="0"/>
              <a:t>возраст детей, на которых рассчитана дополнительная образовательная программа;</a:t>
            </a:r>
          </a:p>
          <a:p>
            <a:pPr lvl="0"/>
            <a:r>
              <a:rPr lang="ru-RU" dirty="0" smtClean="0"/>
              <a:t>срок реализации дополнительной образовательной программы;</a:t>
            </a:r>
          </a:p>
          <a:p>
            <a:pPr lvl="0"/>
            <a:r>
              <a:rPr lang="ru-RU" dirty="0" smtClean="0"/>
              <a:t>Ф. И. О., должность автора (авторов) дополнительной образовательной программы;</a:t>
            </a:r>
          </a:p>
          <a:p>
            <a:pPr lvl="0"/>
            <a:r>
              <a:rPr lang="ru-RU" dirty="0" smtClean="0"/>
              <a:t>название города, населенного пункта;</a:t>
            </a:r>
          </a:p>
          <a:p>
            <a:pPr lvl="0"/>
            <a:r>
              <a:rPr lang="ru-RU" dirty="0" smtClean="0"/>
              <a:t>год разработки дополнительной образовательной программы.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Пояснительная </a:t>
            </a:r>
            <a:r>
              <a:rPr lang="ru-RU" b="1" i="1" dirty="0" smtClean="0"/>
              <a:t>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Пояснительная записка </a:t>
            </a:r>
            <a:r>
              <a:rPr lang="ru-RU" dirty="0" smtClean="0"/>
              <a:t>раскрывает:</a:t>
            </a:r>
          </a:p>
          <a:p>
            <a:pPr lvl="0"/>
            <a:r>
              <a:rPr lang="ru-RU" dirty="0" smtClean="0"/>
              <a:t>направленность дополнительной образовательной программы;</a:t>
            </a:r>
          </a:p>
          <a:p>
            <a:pPr lvl="0"/>
            <a:r>
              <a:rPr lang="ru-RU" dirty="0" smtClean="0"/>
              <a:t>новизну, актуальность, педагогическую целесообразность;</a:t>
            </a:r>
          </a:p>
          <a:p>
            <a:pPr lvl="0"/>
            <a:r>
              <a:rPr lang="ru-RU" dirty="0" smtClean="0"/>
              <a:t>цели и задачи дополнительной образовательной программы;</a:t>
            </a:r>
          </a:p>
          <a:p>
            <a:pPr lvl="0"/>
            <a:r>
              <a:rPr lang="ru-RU" dirty="0" smtClean="0"/>
              <a:t>отличительные особенности данной дополнительной образовательной программы от </a:t>
            </a:r>
            <a:r>
              <a:rPr lang="ru-RU" dirty="0" err="1" smtClean="0"/>
              <a:t>yжe</a:t>
            </a:r>
            <a:r>
              <a:rPr lang="ru-RU" dirty="0" smtClean="0"/>
              <a:t> существующих;</a:t>
            </a:r>
          </a:p>
          <a:p>
            <a:pPr lvl="0"/>
            <a:r>
              <a:rPr lang="ru-RU" dirty="0" smtClean="0"/>
              <a:t>возраст детей, участвующих в реализации данной дополнительной образовательной программы;</a:t>
            </a:r>
          </a:p>
          <a:p>
            <a:pPr lvl="0"/>
            <a:r>
              <a:rPr lang="ru-RU" dirty="0" smtClean="0"/>
              <a:t>сроки реализации дополнительной образовательной про</a:t>
            </a:r>
            <a:br>
              <a:rPr lang="ru-RU" dirty="0" smtClean="0"/>
            </a:br>
            <a:r>
              <a:rPr lang="ru-RU" dirty="0" smtClean="0"/>
              <a:t>граммы (продолжительность образовательного процесса, этапы);</a:t>
            </a:r>
          </a:p>
          <a:p>
            <a:pPr lvl="0"/>
            <a:r>
              <a:rPr lang="ru-RU" dirty="0" smtClean="0"/>
              <a:t>формы и режим занятий;</a:t>
            </a:r>
          </a:p>
          <a:p>
            <a:pPr lvl="0"/>
            <a:r>
              <a:rPr lang="ru-RU" dirty="0" smtClean="0"/>
              <a:t>ожидаемые результаты и способы их проверки;</a:t>
            </a:r>
          </a:p>
          <a:p>
            <a:pPr lvl="0"/>
            <a:r>
              <a:rPr lang="ru-RU" dirty="0" smtClean="0"/>
              <a:t>формы подведения итогов реализации дополнительной</a:t>
            </a:r>
            <a:br>
              <a:rPr lang="ru-RU" dirty="0" smtClean="0"/>
            </a:br>
            <a:r>
              <a:rPr lang="ru-RU" dirty="0" smtClean="0"/>
              <a:t>образовательной программы (выставки, фестивали, соревнования, учебно-исследовательские конференции и т.д.).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3. Учебно-тематический план </a:t>
            </a:r>
            <a:r>
              <a:rPr lang="ru-RU" sz="3100" dirty="0" smtClean="0"/>
              <a:t>дополнительной образовательной программы включает: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/>
              <a:t>перечень разделов, тем;</a:t>
            </a:r>
          </a:p>
          <a:p>
            <a:pPr lvl="0"/>
            <a:r>
              <a:rPr lang="ru-RU" sz="4000" dirty="0" smtClean="0"/>
              <a:t>количество часов по каждой теме с разбивкой на теоретические и практические виды занятий (практикум, практическое занятие, круглый стол, творческая мастерская и т.п. и темы!).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4.Содержание дополнительной образовательной программы </a:t>
            </a:r>
            <a:r>
              <a:rPr lang="ru-RU" sz="2800" b="1" dirty="0" smtClean="0"/>
              <a:t>раскрывается через описание тем (теория и практика).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. </a:t>
            </a:r>
            <a:endParaRPr lang="ru-RU" dirty="0" smtClean="0"/>
          </a:p>
          <a:p>
            <a:r>
              <a:rPr lang="ru-RU" i="1" dirty="0" smtClean="0"/>
              <a:t>5. Методическое обеспечение дополнительной образовательной программы </a:t>
            </a:r>
            <a:r>
              <a:rPr lang="ru-RU" dirty="0" smtClean="0"/>
              <a:t>включает в себя описание: форм занятий, планируемых по каждой теме или разделу (игра, беседа, поход, экскурсия, конкурс, конференция и т.д.);</a:t>
            </a:r>
          </a:p>
          <a:p>
            <a:pPr lvl="0"/>
            <a:r>
              <a:rPr lang="ru-RU" dirty="0" smtClean="0"/>
              <a:t>приемов и методов организации учебно-воспитательного процесса, дидактического материала, технического оснащения занятий;</a:t>
            </a:r>
          </a:p>
          <a:p>
            <a:r>
              <a:rPr lang="ru-RU" dirty="0" smtClean="0"/>
              <a:t>— форм подведения итогов по каждой теме или разделу.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обобщение</a:t>
            </a:r>
            <a:r>
              <a:rPr lang="ru-RU" dirty="0" smtClean="0"/>
              <a:t> </a:t>
            </a:r>
            <a:r>
              <a:rPr lang="ru-RU" b="1" dirty="0" smtClean="0"/>
              <a:t>имеющейся практики духовно-нравственного воспитания и обучения детей и молодежи</a:t>
            </a:r>
            <a:r>
              <a:rPr lang="ru-RU" dirty="0" smtClean="0"/>
              <a:t> в дошкольных образовательных учреждениях, общеобразовательных учреждениях, образовательных учреждениях начального профессионального и среднего профессионального образования, образовательных учреждениях дополнительного образования детей и деятельности общественных учреждений;</a:t>
            </a:r>
          </a:p>
          <a:p>
            <a:r>
              <a:rPr lang="ru-RU" b="1" dirty="0" smtClean="0"/>
              <a:t>отбор и внедрение наиболее эффективных методик духовно-нравственного воспитания и обучения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формирование базы данных об имеющемся эффективном опыте образовательной деятельности указанных образовательных учреждений;</a:t>
            </a:r>
          </a:p>
          <a:p>
            <a:r>
              <a:rPr lang="ru-RU" dirty="0" smtClean="0"/>
              <a:t>содействие общественному признанию граждан Российской Федерации, внесших существенный личный трудовой, творческий, организационный, материальный вклад в </a:t>
            </a:r>
            <a:r>
              <a:rPr lang="ru-RU" b="1" dirty="0" smtClean="0"/>
              <a:t>развитие гражданско-патриотического и духовно-нравственного воспитания детей и молодежи.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Типичные ошибки при написании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Цели не соответствуют теме.</a:t>
            </a:r>
          </a:p>
          <a:p>
            <a:r>
              <a:rPr lang="ru-RU" dirty="0" smtClean="0"/>
              <a:t>Задачи не раскрывают целей.</a:t>
            </a:r>
          </a:p>
          <a:p>
            <a:r>
              <a:rPr lang="ru-RU" dirty="0" smtClean="0"/>
              <a:t>Содержание не соответствует номинации.</a:t>
            </a:r>
          </a:p>
          <a:p>
            <a:r>
              <a:rPr lang="ru-RU" dirty="0" smtClean="0"/>
              <a:t>Формы, методы, приемы не адекватны содержанию и целям.</a:t>
            </a:r>
          </a:p>
          <a:p>
            <a:r>
              <a:rPr lang="ru-RU" dirty="0" smtClean="0"/>
              <a:t>Нет программы диагностики, отзывов.</a:t>
            </a:r>
          </a:p>
          <a:p>
            <a:r>
              <a:rPr lang="ru-RU" b="1" dirty="0" smtClean="0"/>
              <a:t>Нет рецензий светских учреждений и ОРОИК епархии.</a:t>
            </a:r>
          </a:p>
          <a:p>
            <a:r>
              <a:rPr lang="ru-RU" dirty="0" smtClean="0"/>
              <a:t>Нет списка литературы и ссылок.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При составлении программы необходимо: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четко обозначить цель и основные задачи, которые решаются в ходе реализации программы;</a:t>
            </a:r>
          </a:p>
          <a:p>
            <a:r>
              <a:rPr lang="ru-RU" dirty="0" smtClean="0"/>
              <a:t>предвидеть результат и условия работы по данному плану;</a:t>
            </a:r>
          </a:p>
          <a:p>
            <a:r>
              <a:rPr lang="ru-RU" dirty="0" smtClean="0"/>
              <a:t>учитывать, что коррективы, вносимые в программу, с учетом интересов, подготовки и творческих возможностей учащихся;</a:t>
            </a:r>
          </a:p>
          <a:p>
            <a:r>
              <a:rPr lang="ru-RU" dirty="0" smtClean="0"/>
              <a:t>предусмотреть дифференцированный подход к реализации программы для детей с разными творческими возможностями.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написании образовательной программы нужно четко понимать, что такое ЦЕЛЬ. “Цель” - это к чему стремятся, чего хотят достигнуть</a:t>
            </a:r>
          </a:p>
          <a:p>
            <a:r>
              <a:rPr lang="ru-RU" dirty="0" smtClean="0"/>
              <a:t>С.И.О</a:t>
            </a:r>
            <a:r>
              <a:rPr lang="ru-RU" i="1" dirty="0" smtClean="0"/>
              <a:t>жегов. Словарь русского языка)</a:t>
            </a:r>
            <a:endParaRPr lang="ru-RU" dirty="0" smtClean="0"/>
          </a:p>
          <a:p>
            <a:r>
              <a:rPr lang="ru-RU" dirty="0" smtClean="0"/>
              <a:t>Цели могут быть направлены на:</a:t>
            </a:r>
          </a:p>
          <a:p>
            <a:r>
              <a:rPr lang="ru-RU" dirty="0" smtClean="0"/>
              <a:t>развитие ребенка в целом;</a:t>
            </a:r>
          </a:p>
          <a:p>
            <a:r>
              <a:rPr lang="ru-RU" dirty="0" smtClean="0"/>
              <a:t>на развитие определенных способностей ребенка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Приведем несколько примеров: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Формирование духовно богатой, </a:t>
            </a:r>
            <a:r>
              <a:rPr lang="ru-RU" sz="4000" b="1" dirty="0" smtClean="0">
                <a:solidFill>
                  <a:srgbClr val="FF0000"/>
                </a:solidFill>
              </a:rPr>
              <a:t>высоко</a:t>
            </a:r>
            <a:r>
              <a:rPr lang="ru-RU" dirty="0" smtClean="0"/>
              <a:t>нравственной личности владеющей русской народной творческой манерой исполнения. (есть две философские категории- нравственное – безнравственное. </a:t>
            </a:r>
            <a:r>
              <a:rPr lang="ru-RU" i="1" dirty="0" smtClean="0"/>
              <a:t>«</a:t>
            </a:r>
            <a:r>
              <a:rPr lang="ru-RU" i="1" dirty="0">
                <a:solidFill>
                  <a:srgbClr val="FF0000"/>
                </a:solidFill>
              </a:rPr>
              <a:t>высоко» </a:t>
            </a:r>
            <a:r>
              <a:rPr lang="ru-RU" i="1" dirty="0"/>
              <a:t>- это понятийная ошибка. Личность может быть либо нравственно, либо безнравственной</a:t>
            </a:r>
            <a:r>
              <a:rPr lang="ru-RU" i="1" dirty="0" smtClean="0">
                <a:solidFill>
                  <a:srgbClr val="FF0000"/>
                </a:solidFill>
              </a:rPr>
              <a:t>»).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 какого уровня мерить эту «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высокость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»? Всё, что нельзя измерить –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недиагностично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, а значит и недостижимо.</a:t>
            </a:r>
          </a:p>
          <a:p>
            <a:pPr lvl="0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(Формулировку берут из концепции духовно-нравственного воспитания, но там много понятийных ошибок. Читайте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критуку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к концепции)</a:t>
            </a:r>
          </a:p>
          <a:p>
            <a:pPr lvl="0"/>
            <a:r>
              <a:rPr lang="ru-RU" i="1" dirty="0" smtClean="0"/>
              <a:t>Формирование личности с широким эстетическим кругозором, воспитание общей культуры, привитие обучаемым этических и нравственных норм поведения.</a:t>
            </a:r>
          </a:p>
          <a:p>
            <a:pPr lvl="0"/>
            <a:r>
              <a:rPr lang="ru-RU" dirty="0" smtClean="0"/>
              <a:t>Эстетическое воспитание и формирование </a:t>
            </a:r>
            <a:r>
              <a:rPr lang="ru-RU" dirty="0" smtClean="0">
                <a:solidFill>
                  <a:srgbClr val="FF0000"/>
                </a:solidFill>
              </a:rPr>
              <a:t>высоких </a:t>
            </a:r>
            <a:r>
              <a:rPr lang="ru-RU" dirty="0" smtClean="0"/>
              <a:t>духовных качеств юного поколения средствами вокального искусства.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Возродить 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Возрождение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интерес к хоровой культуре у детей и подростков.</a:t>
            </a:r>
          </a:p>
          <a:p>
            <a:pPr lvl="0"/>
            <a:r>
              <a:rPr lang="ru-RU" i="1" dirty="0" smtClean="0"/>
              <a:t>Развитие личности ребенка, способного к творческому самовыражению через овладение основами хореографии.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“Задача” - это то, что требует выполнения, разрешения. </a:t>
            </a:r>
            <a:r>
              <a:rPr lang="ru-RU" sz="2800" i="1" dirty="0" smtClean="0"/>
              <a:t>(С.И. Ожегов. Словарь русского языка)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могут быть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¾ образовательные (что узнает воспитанник, освоив программу);</a:t>
            </a:r>
          </a:p>
          <a:p>
            <a:r>
              <a:rPr lang="ru-RU" dirty="0" smtClean="0"/>
              <a:t> ¾ развивающие, связанные с развитием творчества ребенка (чему научится ребенок);</a:t>
            </a:r>
          </a:p>
          <a:p>
            <a:r>
              <a:rPr lang="ru-RU" dirty="0" smtClean="0"/>
              <a:t>¾ воспитательные (</a:t>
            </a:r>
            <a:r>
              <a:rPr lang="ru-RU" dirty="0" smtClean="0">
                <a:solidFill>
                  <a:srgbClr val="FF0000"/>
                </a:solidFill>
              </a:rPr>
              <a:t>какие глаголы здесь? Надо понимать, что такое воспитание)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Воспитание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 законе об </a:t>
            </a:r>
            <a:r>
              <a:rPr lang="ru-RU" dirty="0" smtClean="0"/>
              <a:t>образовании, после принятия поправок к Конституции  </a:t>
            </a:r>
            <a:r>
              <a:rPr lang="ru-RU" dirty="0"/>
              <a:t>также уточнят само понятие «воспитание». Под ним понимается </a:t>
            </a:r>
            <a:r>
              <a:rPr lang="ru-RU" b="1" dirty="0"/>
              <a:t>деятельность, которая направлена «на развитие личности, создание условий для самоопределения и социализации обучающихся на основе социокультурных, духовно-нравственных ценностей</a:t>
            </a:r>
            <a:r>
              <a:rPr lang="ru-RU" dirty="0"/>
              <a:t> и принятых в российском обществе правил и норм поведения в интересах человека, семьи, общества и государства, формирование у обучающихся чувства патриотизма и гражданственности, уважения к памяти защитников Отечества и подвигам Героев Отечества, закону и правопорядку, человеку труда и старшему поколению, взаимного уважения, бережного отношения к культурному наследию и традициям многонационального народа Российской Федерации, к природе и окружающей среде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Образовательные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Способствовать овладению воспитанниками русской народной певческой манерой исполнения.</a:t>
            </a:r>
          </a:p>
          <a:p>
            <a:pPr lvl="0"/>
            <a:r>
              <a:rPr lang="ru-RU" dirty="0" smtClean="0"/>
              <a:t>Обучать навыкам танцевального мастерства.</a:t>
            </a:r>
          </a:p>
          <a:p>
            <a:pPr lvl="0"/>
            <a:r>
              <a:rPr lang="ru-RU" dirty="0" smtClean="0"/>
              <a:t>Формировать музыкально-ритмичные навыки.</a:t>
            </a:r>
          </a:p>
          <a:p>
            <a:pPr lvl="0"/>
            <a:r>
              <a:rPr lang="ru-RU" dirty="0" smtClean="0"/>
              <a:t>Обучать правильному дыханию.</a:t>
            </a:r>
          </a:p>
          <a:p>
            <a:pPr lvl="0"/>
            <a:r>
              <a:rPr lang="ru-RU" dirty="0" smtClean="0"/>
              <a:t>Сформировать начальные навыки актерского мастерства.</a:t>
            </a:r>
          </a:p>
          <a:p>
            <a:r>
              <a:rPr lang="ru-RU" dirty="0" smtClean="0"/>
              <a:t>Сформировать систему знаний, умений, навыков по основам хореографии.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5256584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Развивающие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Развитие артистических, эмоциональных качеств у детей средствами вокальных</a:t>
            </a:r>
            <a:br>
              <a:rPr lang="ru-RU" dirty="0" smtClean="0"/>
            </a:br>
            <a:r>
              <a:rPr lang="ru-RU" dirty="0" smtClean="0"/>
              <a:t>занятий.</a:t>
            </a:r>
          </a:p>
          <a:p>
            <a:pPr lvl="0"/>
            <a:r>
              <a:rPr lang="ru-RU" dirty="0" smtClean="0"/>
              <a:t>Развитие артистических способностей.</a:t>
            </a:r>
          </a:p>
          <a:p>
            <a:pPr lvl="0"/>
            <a:r>
              <a:rPr lang="ru-RU" dirty="0" smtClean="0"/>
              <a:t>Развитие координации, гибкости, пластики, общей физической выносливости.</a:t>
            </a:r>
          </a:p>
          <a:p>
            <a:pPr lvl="0"/>
            <a:r>
              <a:rPr lang="ru-RU" dirty="0" smtClean="0"/>
              <a:t>Развитие внимательности и наблюдательности, творческого воображения и фантазии через этюды, шарады, упражнения.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Воспитательные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Желательно при написании образовательной программы особое внимание уделить воспитательным задачам </a:t>
            </a:r>
          </a:p>
          <a:p>
            <a:r>
              <a:rPr lang="ru-RU" i="1" u="sng" dirty="0" smtClean="0"/>
              <a:t>Воспитание</a:t>
            </a:r>
            <a:r>
              <a:rPr lang="ru-RU" i="1" dirty="0" smtClean="0"/>
              <a:t>, как первостепенный приоритет в образовании, должно стать органичной, составляющей педагогической деятельности, интегрированной в общий процесс обучения и развития.</a:t>
            </a:r>
          </a:p>
          <a:p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Воспитание – с точки зрения православия, это взращивание до идеального образца.</a:t>
            </a:r>
          </a:p>
          <a:p>
            <a:r>
              <a:rPr lang="ru-RU" sz="4800" dirty="0" smtClean="0"/>
              <a:t>По образу Божию и подобию</a:t>
            </a:r>
            <a:endParaRPr lang="ru-RU" sz="4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6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Участниками Конкурса могут быть педагоги, воспитатели, коллективы авторов (не более 5 человек) и руководители образовательных учреждений, реализующих образовательные программы, независимо от их организационно-правовой формы, представители общественных объединений и клубов, осуществляющих реализацию программ духовно-нравственного воспитания детей и молодежи, постоянно проживающие на территории Российской Федерации.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Приведем примеры формулировок некоторых воспитательных задач: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3800" dirty="0" smtClean="0">
                <a:solidFill>
                  <a:srgbClr val="FF0000"/>
                </a:solidFill>
              </a:rPr>
              <a:t>Формировать</a:t>
            </a:r>
            <a:r>
              <a:rPr lang="ru-RU" sz="3800" dirty="0" smtClean="0"/>
              <a:t> гражданскую позицию, патриотизм.</a:t>
            </a:r>
          </a:p>
          <a:p>
            <a:pPr lvl="0"/>
            <a:r>
              <a:rPr lang="ru-RU" sz="3800" dirty="0" smtClean="0">
                <a:solidFill>
                  <a:srgbClr val="FF0000"/>
                </a:solidFill>
              </a:rPr>
              <a:t>Воспитывать</a:t>
            </a:r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FF0000"/>
                </a:solidFill>
              </a:rPr>
              <a:t>чувство</a:t>
            </a:r>
            <a:r>
              <a:rPr lang="ru-RU" sz="3800" dirty="0" smtClean="0"/>
              <a:t> товарищества, чувство личной ответственности. </a:t>
            </a:r>
            <a:r>
              <a:rPr lang="ru-RU" sz="3800" b="1" dirty="0" smtClean="0">
                <a:solidFill>
                  <a:srgbClr val="FF0000"/>
                </a:solidFill>
              </a:rPr>
              <a:t>( А чувство можно воспитывать?)</a:t>
            </a:r>
          </a:p>
          <a:p>
            <a:pPr lvl="0"/>
            <a:r>
              <a:rPr lang="ru-RU" sz="3800" dirty="0" smtClean="0"/>
              <a:t>Вызвать потребность…</a:t>
            </a:r>
          </a:p>
          <a:p>
            <a:pPr lvl="0"/>
            <a:r>
              <a:rPr lang="ru-RU" sz="3800" dirty="0" smtClean="0"/>
              <a:t>Вызвать чувство товарищества, личной ответственности.</a:t>
            </a:r>
          </a:p>
          <a:p>
            <a:pPr lvl="0"/>
            <a:r>
              <a:rPr lang="ru-RU" sz="3800" dirty="0" smtClean="0">
                <a:solidFill>
                  <a:srgbClr val="FF0000"/>
                </a:solidFill>
              </a:rPr>
              <a:t>Воспитывать</a:t>
            </a:r>
            <a:r>
              <a:rPr lang="ru-RU" sz="3800" dirty="0" smtClean="0"/>
              <a:t> нравственные качества по отношению к окружающим (доброжелательность, чувство товарищества и т.д.).</a:t>
            </a:r>
          </a:p>
          <a:p>
            <a:pPr lvl="0"/>
            <a:r>
              <a:rPr lang="ru-RU" sz="3800" dirty="0" smtClean="0"/>
              <a:t>Создать условия для проявления нравственных качеств…</a:t>
            </a:r>
          </a:p>
          <a:p>
            <a:pPr lvl="0"/>
            <a:r>
              <a:rPr lang="ru-RU" sz="3800" dirty="0" smtClean="0">
                <a:solidFill>
                  <a:srgbClr val="FF0000"/>
                </a:solidFill>
              </a:rPr>
              <a:t>Воспитывать</a:t>
            </a:r>
            <a:r>
              <a:rPr lang="ru-RU" sz="3800" dirty="0" smtClean="0"/>
              <a:t> и развивать художественный вкус и уважение к литературе и чтению. 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Формировать, ли воспитывать вкус?</a:t>
            </a:r>
          </a:p>
          <a:p>
            <a:pPr lvl="0"/>
            <a:r>
              <a:rPr lang="ru-RU" sz="3800" dirty="0" smtClean="0"/>
              <a:t>Приобщить ребенка к здоровому образу жизни и гармонии тела.</a:t>
            </a:r>
          </a:p>
          <a:p>
            <a:r>
              <a:rPr lang="ru-RU" sz="3800" dirty="0" smtClean="0"/>
              <a:t>При формулировании целей и задач необходимо выдержать текст в едином стиле.</a:t>
            </a:r>
          </a:p>
          <a:p>
            <a:r>
              <a:rPr lang="ru-RU" sz="4500" b="1" dirty="0" smtClean="0"/>
              <a:t>Разберитесь в понятиях!</a:t>
            </a:r>
            <a:endParaRPr lang="ru-RU" sz="45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Патриотиз́м</a:t>
            </a:r>
            <a:r>
              <a:rPr lang="ru-RU" dirty="0"/>
              <a:t>» (греч. πα</a:t>
            </a:r>
            <a:r>
              <a:rPr lang="ru-RU" dirty="0" err="1"/>
              <a:t>τριώτης</a:t>
            </a:r>
            <a:r>
              <a:rPr lang="ru-RU" dirty="0"/>
              <a:t> — соотечественник, πα</a:t>
            </a:r>
            <a:r>
              <a:rPr lang="ru-RU" dirty="0" err="1"/>
              <a:t>τρίς</a:t>
            </a:r>
            <a:r>
              <a:rPr lang="ru-RU" dirty="0"/>
              <a:t> — отечество)— нравственный и политический принцип, социальное чувство, содержанием которого является любовь к Отечеству и готовность подчинить его интересам свои частные интересы. </a:t>
            </a:r>
            <a:r>
              <a:rPr lang="ru-RU"/>
              <a:t>Патриотизм предполагает гордость достижениями и культурой своей Родины, желание сохранять её характер и культурные особенности  и идентификация себя с другими членами народа, готовность подчинить свои интересы интересам страны, стремление защищать интересы Родины и своего народа.</a:t>
            </a:r>
          </a:p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97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Возможная структура образовательной программы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 Пояснительная записка.</a:t>
            </a:r>
            <a:br>
              <a:rPr lang="ru-RU" dirty="0" smtClean="0"/>
            </a:br>
            <a:r>
              <a:rPr lang="ru-RU" dirty="0" smtClean="0"/>
              <a:t> Цели. Задачи.</a:t>
            </a:r>
          </a:p>
          <a:p>
            <a:pPr lvl="0">
              <a:buNone/>
            </a:pPr>
            <a:r>
              <a:rPr lang="ru-RU" dirty="0" smtClean="0"/>
              <a:t>     Условия реализации образовательной программы.</a:t>
            </a:r>
          </a:p>
          <a:p>
            <a:pPr lvl="0">
              <a:buNone/>
            </a:pPr>
            <a:r>
              <a:rPr lang="ru-RU" dirty="0" smtClean="0"/>
              <a:t>     Описание форм и методов проведения занятий.</a:t>
            </a:r>
          </a:p>
          <a:p>
            <a:pPr lvl="0"/>
            <a:r>
              <a:rPr lang="ru-RU" dirty="0" smtClean="0"/>
              <a:t>Учебно-тематический план.</a:t>
            </a:r>
          </a:p>
          <a:p>
            <a:r>
              <a:rPr lang="ru-RU" dirty="0" smtClean="0"/>
              <a:t>• Содержание программы.</a:t>
            </a:r>
            <a:br>
              <a:rPr lang="ru-RU" dirty="0" smtClean="0"/>
            </a:br>
            <a:r>
              <a:rPr lang="ru-RU" dirty="0" smtClean="0"/>
              <a:t>” Ожидаемые результаты.</a:t>
            </a:r>
          </a:p>
          <a:p>
            <a:pPr lvl="0"/>
            <a:r>
              <a:rPr lang="ru-RU" dirty="0" smtClean="0"/>
              <a:t>Критерии и формы оценки качества знаний.</a:t>
            </a:r>
          </a:p>
          <a:p>
            <a:pPr lvl="0"/>
            <a:r>
              <a:rPr lang="ru-RU" dirty="0" smtClean="0"/>
              <a:t>Материальное, методическое, кадровое обеспечение программы.</a:t>
            </a:r>
          </a:p>
          <a:p>
            <a:r>
              <a:rPr lang="ru-RU" dirty="0" smtClean="0"/>
              <a:t>• Список литературы. </a:t>
            </a:r>
            <a:r>
              <a:rPr lang="ru-RU" baseline="-25000" dirty="0" smtClean="0"/>
              <a:t>/</a:t>
            </a:r>
            <a:br>
              <a:rPr lang="ru-RU" baseline="-25000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Условия реализации образовательной программы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В </a:t>
            </a:r>
            <a:r>
              <a:rPr lang="ru-RU" dirty="0" smtClean="0"/>
              <a:t>этом разделе желательно поместить следующую информацию:</a:t>
            </a:r>
          </a:p>
          <a:p>
            <a:r>
              <a:rPr lang="ru-RU" dirty="0" smtClean="0"/>
              <a:t>для кого предназначена программа;</a:t>
            </a:r>
          </a:p>
          <a:p>
            <a:r>
              <a:rPr lang="ru-RU" dirty="0" smtClean="0"/>
              <a:t>какому возрасту адресована программа;</a:t>
            </a:r>
          </a:p>
          <a:p>
            <a:r>
              <a:rPr lang="ru-RU" dirty="0" smtClean="0"/>
              <a:t>временные границы, на сколько лет рассчитана программа;</a:t>
            </a:r>
          </a:p>
          <a:p>
            <a:r>
              <a:rPr lang="ru-RU" dirty="0" smtClean="0"/>
              <a:t>условия приема детей, система набора;</a:t>
            </a:r>
          </a:p>
          <a:p>
            <a:r>
              <a:rPr lang="ru-RU" dirty="0" smtClean="0"/>
              <a:t>режим работы по каждому году обучения (сколько раз в неделю и сколько часов). Норма наполняемости каждой группы и продолжительность обучения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Описание форм и методов проведения занятий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Формы и методы проведения занятия зависят от профиля детского объединения. Из разнообразия методов обучения мы предлагаем рассмотреть наиболее часто используемые. Методы, в основе которых лежит способ организации занятия.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Словесные методы обучения:</a:t>
            </a:r>
          </a:p>
          <a:p>
            <a:r>
              <a:rPr lang="ru-RU" dirty="0" smtClean="0"/>
              <a:t>устное изложение;</a:t>
            </a:r>
          </a:p>
          <a:p>
            <a:r>
              <a:rPr lang="ru-RU" dirty="0" smtClean="0"/>
              <a:t>беседа;</a:t>
            </a:r>
          </a:p>
          <a:p>
            <a:r>
              <a:rPr lang="ru-RU" dirty="0" smtClean="0"/>
              <a:t>анализ текста, структуры музыкального произведения</a:t>
            </a:r>
          </a:p>
          <a:p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Наглядные методы обучения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 видеоматериалов, иллюстраций;</a:t>
            </a:r>
          </a:p>
          <a:p>
            <a:r>
              <a:rPr lang="ru-RU" dirty="0" smtClean="0"/>
              <a:t>показ, исполнение педагогом;</a:t>
            </a:r>
          </a:p>
          <a:p>
            <a:r>
              <a:rPr lang="ru-RU" dirty="0" smtClean="0"/>
              <a:t>наблюдение;</a:t>
            </a:r>
          </a:p>
          <a:p>
            <a:r>
              <a:rPr lang="ru-RU" dirty="0" smtClean="0"/>
              <a:t>работа по образцу</a:t>
            </a:r>
          </a:p>
          <a:p>
            <a:r>
              <a:rPr lang="ru-RU" dirty="0" smtClean="0"/>
              <a:t>и др.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Практические методы обучения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тренинг;</a:t>
            </a:r>
          </a:p>
          <a:p>
            <a:r>
              <a:rPr lang="ru-RU" dirty="0" smtClean="0"/>
              <a:t>вокально-тренировочные упражнения;</a:t>
            </a:r>
          </a:p>
          <a:p>
            <a:r>
              <a:rPr lang="ru-RU" dirty="0" smtClean="0"/>
              <a:t>лабораторные работы;</a:t>
            </a:r>
          </a:p>
          <a:p>
            <a:r>
              <a:rPr lang="ru-RU" dirty="0" smtClean="0"/>
              <a:t>Практикум;</a:t>
            </a:r>
          </a:p>
          <a:p>
            <a:r>
              <a:rPr lang="ru-RU" dirty="0" smtClean="0"/>
              <a:t>Практическая работа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Методы, в основе которых лежит уровень деятельности детей.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 Объяснительно-иллюстративные методы обучения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При таком методе обучения дети воспринимают и усваивают готовую информацию</a:t>
            </a:r>
            <a:endParaRPr lang="ru-RU" dirty="0" smtClean="0"/>
          </a:p>
          <a:p>
            <a:r>
              <a:rPr lang="ru-RU" i="1" dirty="0" smtClean="0"/>
              <a:t>2. </a:t>
            </a:r>
            <a:r>
              <a:rPr lang="ru-RU" b="1" dirty="0" smtClean="0"/>
              <a:t>Репродуктивные методы обучения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этом </a:t>
            </a:r>
            <a:r>
              <a:rPr lang="ru-RU" i="1" dirty="0" smtClean="0"/>
              <a:t>случае учащиеся воспроизводят полученные знания и освоенные способы деятельности.</a:t>
            </a:r>
            <a:endParaRPr lang="ru-RU" dirty="0" smtClean="0"/>
          </a:p>
          <a:p>
            <a:r>
              <a:rPr lang="ru-RU" b="1" dirty="0" smtClean="0"/>
              <a:t>3. Частично-поисковые методы обучения.</a:t>
            </a:r>
          </a:p>
          <a:p>
            <a:r>
              <a:rPr lang="ru-RU" dirty="0" smtClean="0"/>
              <a:t>Участие детей в коллективном поиске. ,</a:t>
            </a:r>
          </a:p>
          <a:p>
            <a:r>
              <a:rPr lang="ru-RU" b="1" dirty="0" smtClean="0"/>
              <a:t>4.  Исследовательские методы обучения</a:t>
            </a:r>
          </a:p>
          <a:p>
            <a:r>
              <a:rPr lang="ru-RU" dirty="0" smtClean="0"/>
              <a:t>Овладение детьми методами научного познания, самостоятельной творческой работы.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Перечислим возможные формы организации деятельности учащихся на занятии.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Групповая;</a:t>
            </a:r>
          </a:p>
          <a:p>
            <a:r>
              <a:rPr lang="ru-RU" dirty="0" smtClean="0"/>
              <a:t>Индивидуальная;</a:t>
            </a:r>
          </a:p>
          <a:p>
            <a:r>
              <a:rPr lang="ru-RU" dirty="0" smtClean="0"/>
              <a:t>Индивидуально-групповая;</a:t>
            </a:r>
          </a:p>
          <a:p>
            <a:r>
              <a:rPr lang="ru-RU" dirty="0" smtClean="0"/>
              <a:t>Ансамблевая, </a:t>
            </a:r>
            <a:r>
              <a:rPr lang="ru-RU" dirty="0" err="1" smtClean="0"/>
              <a:t>общеоркестровая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 звеньям; и др.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проведения занятий: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занятие-игра, сказка, репетиция, экскурсия, конкурс, викторина, турнир, творческая встреча, сбор, поход, концерт, праздник, фестиваль, семинар, консультация, профильный лагерь и др.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smtClean="0"/>
              <a:t>ФГОС ДО предусматривает 1 группу результатов - </a:t>
            </a:r>
            <a:r>
              <a:rPr lang="ru-RU" sz="4000" b="1" smtClean="0">
                <a:solidFill>
                  <a:srgbClr val="C00000"/>
                </a:solidFill>
              </a:rPr>
              <a:t>личностные</a:t>
            </a:r>
            <a:endParaRPr lang="ru-RU" sz="2000" b="1" smtClean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472488" cy="5072062"/>
          </a:xfrm>
        </p:spPr>
        <p:txBody>
          <a:bodyPr/>
          <a:lstStyle/>
          <a:p>
            <a:r>
              <a:rPr lang="ru-RU" b="1" dirty="0" smtClean="0"/>
              <a:t>личностные</a:t>
            </a:r>
            <a:r>
              <a:rPr lang="ru-RU" sz="2800" dirty="0" smtClean="0"/>
              <a:t> (в школе – предметные, </a:t>
            </a:r>
            <a:r>
              <a:rPr lang="ru-RU" sz="2800" dirty="0" err="1" smtClean="0"/>
              <a:t>метапредметные</a:t>
            </a:r>
            <a:r>
              <a:rPr lang="ru-RU" sz="2800" dirty="0" smtClean="0"/>
              <a:t> и личностные).</a:t>
            </a:r>
          </a:p>
          <a:p>
            <a:r>
              <a:rPr lang="ru-RU" i="1" u="sng" dirty="0" smtClean="0"/>
              <a:t>Результаты освоения программы описаны в виде целевых ориентиров:</a:t>
            </a:r>
            <a:r>
              <a:rPr lang="ru-RU" dirty="0" smtClean="0"/>
              <a:t> * Инициативность * Самостоятельность * Уверенность в себе * Воображение * Физическое развитие * Волевые усилия * Любознательность * Интерес ребенка.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Целевые ориентиры не являются объектом оценки результатов.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56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Учебно-тематический план</a:t>
            </a:r>
            <a:br>
              <a:rPr lang="ru-RU" b="1" i="1" dirty="0" smtClean="0"/>
            </a:br>
            <a:r>
              <a:rPr lang="ru-RU" sz="1800" dirty="0" smtClean="0"/>
              <a:t>Оформляется на каждый год обучения, представляет собой таблицу: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№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п</a:t>
            </a:r>
            <a:endParaRPr lang="ru-RU" dirty="0" smtClean="0"/>
          </a:p>
          <a:p>
            <a:r>
              <a:rPr lang="ru-RU" dirty="0" smtClean="0"/>
              <a:t>Тема</a:t>
            </a:r>
          </a:p>
          <a:p>
            <a:r>
              <a:rPr lang="ru-RU" dirty="0" smtClean="0"/>
              <a:t>Количество часов</a:t>
            </a:r>
          </a:p>
          <a:p>
            <a:r>
              <a:rPr lang="ru-RU" dirty="0" smtClean="0"/>
              <a:t>Примечания</a:t>
            </a:r>
          </a:p>
          <a:p>
            <a:r>
              <a:rPr lang="ru-RU" dirty="0" smtClean="0"/>
              <a:t>Всего</a:t>
            </a:r>
          </a:p>
          <a:p>
            <a:r>
              <a:rPr lang="ru-RU" dirty="0" smtClean="0"/>
              <a:t>Теоретических занятий</a:t>
            </a:r>
          </a:p>
          <a:p>
            <a:r>
              <a:rPr lang="ru-RU" dirty="0" smtClean="0"/>
              <a:t>Практических занятий</a:t>
            </a:r>
          </a:p>
          <a:p>
            <a:r>
              <a:rPr lang="ru-RU" dirty="0" smtClean="0"/>
              <a:t>Итого часов: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содержание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В </a:t>
            </a:r>
            <a:r>
              <a:rPr lang="ru-RU" dirty="0" smtClean="0"/>
              <a:t>этом разделе указывается:</a:t>
            </a:r>
          </a:p>
          <a:p>
            <a:r>
              <a:rPr lang="ru-RU" dirty="0" smtClean="0"/>
              <a:t>название темы (названия тем должны обязательно совпадать с перечисленными разделами и темами учебно-тематического плана)</a:t>
            </a:r>
          </a:p>
          <a:p>
            <a:r>
              <a:rPr lang="ru-RU" dirty="0" smtClean="0"/>
              <a:t>телеграфным стилем перечисляются все вопросы, которые раскрывают тему (без методики),</a:t>
            </a:r>
          </a:p>
          <a:p>
            <a:r>
              <a:rPr lang="ru-RU" dirty="0" smtClean="0"/>
              <a:t>указываются теоретические и практические занятия. При этом в теории указываются основные теоретические понятия (без комментария), а в практике - практическая деятельность учащихся. (При планировании экскурсии желательно указывать название места проведения экскурсии)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Ожидаемые (прогнозируемые)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Педагог должен иметь четкое представление о том, каких результатов должны достичь воспитанники в процессе овладения данной программой на разных этапах. Поэтому в образовательной программе желательно:</a:t>
            </a:r>
          </a:p>
          <a:p>
            <a:r>
              <a:rPr lang="ru-RU" dirty="0" smtClean="0"/>
              <a:t>прописать конкретные знания, умения, навыки воспитанников по итогам каждого года обучения. Желательно отдельно выделить прогнозируемые результаты воспитания и развития ребенка;</a:t>
            </a:r>
          </a:p>
          <a:p>
            <a:r>
              <a:rPr lang="ru-RU" dirty="0" smtClean="0"/>
              <a:t>указать методы отслеживания (диагностики) успешности овладения учащихся содержанием программы.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Критерии и формы оценки качества знаний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Аналогично формам и методам проведения занятий, критерии и формы оценки качества знаний зависят от профиля детского объединения.</a:t>
            </a:r>
          </a:p>
          <a:p>
            <a:r>
              <a:rPr lang="ru-RU" sz="1800" dirty="0" smtClean="0"/>
              <a:t>Методика проверки результативности прописывается по каждому году обучения. Желательно указать регулярность ее проведения. Перечислим некоторые формы оценки качества знаний:</a:t>
            </a:r>
          </a:p>
          <a:p>
            <a:r>
              <a:rPr lang="ru-RU" sz="1800" dirty="0" smtClean="0"/>
              <a:t>тестирование,.</a:t>
            </a:r>
          </a:p>
          <a:p>
            <a:r>
              <a:rPr lang="ru-RU" sz="1800" dirty="0" smtClean="0"/>
              <a:t>предварительное прослушивание,</a:t>
            </a:r>
          </a:p>
          <a:p>
            <a:r>
              <a:rPr lang="ru-RU" sz="1800" dirty="0" smtClean="0"/>
              <a:t>академический концерт,</a:t>
            </a:r>
          </a:p>
          <a:p>
            <a:r>
              <a:rPr lang="ru-RU" sz="1800" dirty="0" smtClean="0"/>
              <a:t>контрольное занятие,</a:t>
            </a:r>
          </a:p>
          <a:p>
            <a:r>
              <a:rPr lang="ru-RU" sz="1800" dirty="0" smtClean="0"/>
              <a:t>олимпиада,</a:t>
            </a:r>
          </a:p>
          <a:p>
            <a:r>
              <a:rPr lang="ru-RU" sz="1800" dirty="0" smtClean="0"/>
              <a:t>викторина,</a:t>
            </a:r>
          </a:p>
          <a:p>
            <a:r>
              <a:rPr lang="ru-RU" sz="1800" dirty="0" smtClean="0"/>
              <a:t>отчетная выставка,</a:t>
            </a:r>
          </a:p>
          <a:p>
            <a:r>
              <a:rPr lang="ru-RU" sz="1800" dirty="0" smtClean="0"/>
              <a:t>учебные концерты,</a:t>
            </a:r>
          </a:p>
          <a:p>
            <a:r>
              <a:rPr lang="ru-RU" sz="1800" dirty="0" smtClean="0"/>
              <a:t>отчетные концерты (</a:t>
            </a:r>
            <a:r>
              <a:rPr lang="ru-RU" sz="1800" dirty="0" err="1" smtClean="0"/>
              <a:t>концерты</a:t>
            </a:r>
            <a:r>
              <a:rPr lang="ru-RU" sz="1800" dirty="0" smtClean="0"/>
              <a:t> для родителей, гастрольные),</a:t>
            </a:r>
          </a:p>
          <a:p>
            <a:r>
              <a:rPr lang="ru-RU" sz="1800" dirty="0" smtClean="0"/>
              <a:t>зачет, экзамен (как правило, в музыкальных коллективах) и др.</a:t>
            </a:r>
          </a:p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Материальное обеспечение программы.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этом разделе перечисляется необходимое оборудование, например: зеркала, приборы, музыкальные инструменты, декорации, костюмы, станки, микрофоны, другие технические средства обучения (ТСО), и т.д.; описание помещения для занятий.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Методическое </a:t>
            </a:r>
            <a:r>
              <a:rPr lang="ru-RU" sz="4000" b="1" i="1" u="sng" dirty="0" smtClean="0"/>
              <a:t>обеспечение программы.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В разделе “Методическое обеспечение” </a:t>
            </a:r>
            <a:r>
              <a:rPr lang="ru-RU" dirty="0" smtClean="0"/>
              <a:t>указываются наглядные пособия, таблицы, справочники, ноты, фонотека, иллюстративные материалы и другие методические материалы, необходимые для проведения занятий. </a:t>
            </a:r>
          </a:p>
          <a:p>
            <a:r>
              <a:rPr lang="ru-RU" b="1" i="1" dirty="0" smtClean="0"/>
              <a:t>Кадровое обеспечение программы.</a:t>
            </a:r>
            <a:endParaRPr lang="ru-RU" dirty="0" smtClean="0"/>
          </a:p>
          <a:p>
            <a:r>
              <a:rPr lang="ru-RU" b="1" dirty="0" smtClean="0"/>
              <a:t>В разделе «Кадровое обеспечение программы» </a:t>
            </a:r>
            <a:r>
              <a:rPr lang="ru-RU" dirty="0" smtClean="0"/>
              <a:t>необходимо прописывать в том случае, если для работы детского объединения нужно несколько специалистов. Например: концертмейстер, аранжировщик, художник и т.д.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Литература.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этот раздел программы включаются:</a:t>
            </a:r>
          </a:p>
          <a:p>
            <a:r>
              <a:rPr lang="ru-RU" dirty="0" smtClean="0"/>
              <a:t>список литературы, использованной при составлении данной программы (рекомендованный педагогам);</a:t>
            </a:r>
          </a:p>
          <a:p>
            <a:r>
              <a:rPr lang="ru-RU" dirty="0" smtClean="0"/>
              <a:t>список литературы, рекомендованный детям и родителям в помощь освоения программы.</a:t>
            </a:r>
          </a:p>
          <a:p>
            <a:r>
              <a:rPr lang="ru-RU" dirty="0" smtClean="0"/>
              <a:t>Эти списки составляются по следующей форме:</a:t>
            </a:r>
          </a:p>
          <a:p>
            <a:r>
              <a:rPr lang="ru-RU" dirty="0" smtClean="0"/>
              <a:t>Фамилия, инициалы автора; название; место издания, издательство; год издания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/>
              <a:t>Приложения к программе: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словарь специальных терминов с пояснениями;</a:t>
            </a:r>
          </a:p>
          <a:p>
            <a:r>
              <a:rPr lang="ru-RU" dirty="0" smtClean="0"/>
              <a:t>контрольные вопросы;</a:t>
            </a:r>
          </a:p>
          <a:p>
            <a:r>
              <a:rPr lang="ru-RU" dirty="0" smtClean="0"/>
              <a:t>готовые изделия, образцы;</a:t>
            </a:r>
          </a:p>
          <a:p>
            <a:r>
              <a:rPr lang="ru-RU" dirty="0" smtClean="0"/>
              <a:t>условия прослушивания;</a:t>
            </a:r>
          </a:p>
          <a:p>
            <a:r>
              <a:rPr lang="ru-RU" dirty="0" smtClean="0"/>
              <a:t>описание занятий;</a:t>
            </a:r>
          </a:p>
          <a:p>
            <a:r>
              <a:rPr lang="ru-RU" dirty="0" smtClean="0"/>
              <a:t>технологические карты;</a:t>
            </a:r>
          </a:p>
          <a:p>
            <a:r>
              <a:rPr lang="ru-RU" dirty="0" smtClean="0"/>
              <a:t>материалы тестирования;</a:t>
            </a:r>
          </a:p>
          <a:p>
            <a:r>
              <a:rPr lang="ru-RU" dirty="0" smtClean="0"/>
              <a:t>условия набора в коллектив;</a:t>
            </a:r>
          </a:p>
          <a:p>
            <a:r>
              <a:rPr lang="ru-RU" dirty="0" smtClean="0"/>
              <a:t>памятки для родителей и др.</a:t>
            </a:r>
          </a:p>
          <a:p>
            <a:r>
              <a:rPr lang="ru-RU" dirty="0" smtClean="0"/>
              <a:t>/</a:t>
            </a:r>
          </a:p>
          <a:p>
            <a:r>
              <a:rPr lang="ru-RU" dirty="0" smtClean="0"/>
              <a:t>Автор образовательной программы может изменить порядок следования разделов структуры, начиная с условий реализации программы. Оформление программы начинается с титульного листа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4040088" cy="484163"/>
          </a:xfrm>
        </p:spPr>
        <p:txBody>
          <a:bodyPr/>
          <a:lstStyle/>
          <a:p>
            <a:r>
              <a:rPr lang="ru-RU" dirty="0" smtClean="0"/>
              <a:t>Составитель:  </a:t>
            </a:r>
            <a:r>
              <a:rPr lang="ru-RU" dirty="0" err="1" smtClean="0"/>
              <a:t>Баранцева</a:t>
            </a:r>
            <a:r>
              <a:rPr lang="ru-RU" dirty="0" smtClean="0"/>
              <a:t> Светлана Петровна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Составитель:  Баранцева Светлана Петровна</a:t>
            </a:r>
            <a:endParaRPr lang="ru-RU"/>
          </a:p>
        </p:txBody>
      </p:sp>
      <p:pic>
        <p:nvPicPr>
          <p:cNvPr id="16386" name="Picture 2" descr="C:\Users\Baranzeva\Downloads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4514" cy="6939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r>
              <a:rPr lang="ru-RU" smtClean="0"/>
              <a:t>Формирование </a:t>
            </a:r>
            <a:r>
              <a:rPr lang="ru-RU" b="1" i="1" smtClean="0"/>
              <a:t>духовно-нравственного потенциала развивающейся личности возможно на основе тех духовных ценностей, которые являются неотъемлемой частью историко-культурного и социального наследия нашей страны</a:t>
            </a:r>
            <a:r>
              <a:rPr lang="ru-RU" smtClean="0"/>
              <a:t>, </a:t>
            </a:r>
          </a:p>
        </p:txBody>
      </p:sp>
      <p:pic>
        <p:nvPicPr>
          <p:cNvPr id="8195" name="Picture 2" descr="D:\род.собр\фото собрания\lt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57688"/>
            <a:ext cx="3286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Что оценивается в ДОУ</a:t>
            </a:r>
            <a:r>
              <a:rPr lang="ru-RU" i="1" dirty="0" smtClean="0"/>
              <a:t>: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427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1) Педагогический процесс;</a:t>
            </a:r>
          </a:p>
          <a:p>
            <a:r>
              <a:rPr lang="ru-RU" dirty="0" smtClean="0"/>
              <a:t> 2) Условия (социальная ситуация развития);</a:t>
            </a:r>
          </a:p>
          <a:p>
            <a:r>
              <a:rPr lang="ru-RU" dirty="0" smtClean="0"/>
              <a:t> 3) Педагогические кадры. </a:t>
            </a:r>
          </a:p>
          <a:p>
            <a:r>
              <a:rPr lang="ru-RU" sz="2400" dirty="0" smtClean="0"/>
              <a:t>Естественно, что, несмотря на отсутствие таких форм контроля, которые есть на более высоких ступенях образования, и самим педагогам, и родителям хочется понять, чего удалось достичь ребенку. Здесь в отличие от других стандартов, речь идет только о личностных результатах. </a:t>
            </a:r>
            <a:endParaRPr lang="ru-RU" dirty="0" smtClean="0"/>
          </a:p>
        </p:txBody>
      </p:sp>
      <p:pic>
        <p:nvPicPr>
          <p:cNvPr id="9220" name="Picture 2" descr="D:\род.собр\фото собрания\lt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000625"/>
            <a:ext cx="27352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082675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C00000"/>
                </a:solidFill>
              </a:rPr>
              <a:t>Что же будет оцениваться:</a:t>
            </a: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472488" cy="5357813"/>
          </a:xfrm>
        </p:spPr>
        <p:txBody>
          <a:bodyPr/>
          <a:lstStyle/>
          <a:p>
            <a:r>
              <a:rPr lang="ru-RU" smtClean="0"/>
              <a:t>В этой связи допускается мониторинг динамики развития ребенка, однако он нужен не для оценки самой по себе, а </a:t>
            </a:r>
            <a:r>
              <a:rPr lang="ru-RU" b="1" smtClean="0"/>
              <a:t>для выявления тех способов, с помощью которых педагог может дать ребенку развитьс</a:t>
            </a:r>
            <a:r>
              <a:rPr lang="ru-RU" smtClean="0"/>
              <a:t>я, открыть какие-то способности, преодолеть проблемы. </a:t>
            </a:r>
          </a:p>
          <a:p>
            <a:r>
              <a:rPr lang="ru-RU" sz="2400" smtClean="0"/>
              <a:t>Заниматься таким мониторингом должен педагог-психолог. Проводиться подобное исследование может лишь с согласия родителей или законных представителей ребенка.</a:t>
            </a:r>
          </a:p>
          <a:p>
            <a:endParaRPr lang="ru-RU" smtClean="0"/>
          </a:p>
        </p:txBody>
      </p:sp>
      <p:pic>
        <p:nvPicPr>
          <p:cNvPr id="10244" name="Picture 2" descr="D:\род.собр\фото собрания\девочка с косич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357813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3552</Words>
  <Application>Microsoft Office PowerPoint</Application>
  <PresentationFormat>Экран (4:3)</PresentationFormat>
  <Paragraphs>513</Paragraphs>
  <Slides>68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Всероссийский конкурс  «За нравственный подвиг учителя» (рекомендации)</vt:lpstr>
      <vt:lpstr>Закон  об образовании</vt:lpstr>
      <vt:lpstr>Презентация PowerPoint</vt:lpstr>
      <vt:lpstr>Задачи:</vt:lpstr>
      <vt:lpstr>Участники: </vt:lpstr>
      <vt:lpstr>ФГОС ДО предусматривает 1 группу результатов - личностные</vt:lpstr>
      <vt:lpstr>Презентация PowerPoint</vt:lpstr>
      <vt:lpstr> Что оценивается в ДОУ:  </vt:lpstr>
      <vt:lpstr>Что же будет оцениваться: </vt:lpstr>
      <vt:lpstr>Презентация PowerPoint</vt:lpstr>
      <vt:lpstr>Презентация PowerPoint</vt:lpstr>
      <vt:lpstr>Номинации конкурса:</vt:lpstr>
      <vt:lpstr>Номинации конкурса:</vt:lpstr>
      <vt:lpstr>Номинации конкурса: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результаты учащихся</vt:lpstr>
      <vt:lpstr>Образовательные результаты учащихся</vt:lpstr>
      <vt:lpstr>Образовательные результаты учащихся</vt:lpstr>
      <vt:lpstr>Номинации конкурса:</vt:lpstr>
      <vt:lpstr>Презентация PowerPoint</vt:lpstr>
      <vt:lpstr>порядок оформления работ.</vt:lpstr>
      <vt:lpstr>Содержание образовательных программ должно соответствовать: </vt:lpstr>
      <vt:lpstr>Содержание образовательных программ должно соответствовать: </vt:lpstr>
      <vt:lpstr> Содержание образовательных программ должно быть направлено: </vt:lpstr>
      <vt:lpstr>Дополнительная образовательная программа должна включать следующие структурные элементы: </vt:lpstr>
      <vt:lpstr>Титульный лист включает: </vt:lpstr>
      <vt:lpstr>Пояснительная записка раскрывает: </vt:lpstr>
      <vt:lpstr> Учебно-тематический план дополнительной образовательной программы включает: </vt:lpstr>
      <vt:lpstr>Содержание дополнительной образовательной программы раскрывается </vt:lpstr>
      <vt:lpstr>Методическое обеспечение дополнительной образовательной программы включает в себя описание:</vt:lpstr>
      <vt:lpstr> При составлении программы необходимо: </vt:lpstr>
      <vt:lpstr> Возможная структура образовательной программы </vt:lpstr>
      <vt:lpstr>Титульный лист включает: </vt:lpstr>
      <vt:lpstr>3. Пояснительная записка </vt:lpstr>
      <vt:lpstr>3. Учебно-тематический план дополнительной образовательной программы включает: </vt:lpstr>
      <vt:lpstr>4.Содержание дополнительной образовательной программы раскрывается через описание тем (теория и практика).</vt:lpstr>
      <vt:lpstr>Типичные ошибки при написании программ</vt:lpstr>
      <vt:lpstr> При составлении программы необходимо: </vt:lpstr>
      <vt:lpstr>Цели:</vt:lpstr>
      <vt:lpstr>Приведем несколько примеров: </vt:lpstr>
      <vt:lpstr>“Задача” - это то, что требует выполнения, разрешения. (С.И. Ожегов. Словарь русского языка) </vt:lpstr>
      <vt:lpstr>Воспитание </vt:lpstr>
      <vt:lpstr>Образовательные задачи. </vt:lpstr>
      <vt:lpstr>Развивающие задачи. </vt:lpstr>
      <vt:lpstr>Воспитательные задачи. </vt:lpstr>
      <vt:lpstr>Воспитание</vt:lpstr>
      <vt:lpstr> Приведем примеры формулировок некоторых воспитательных задач: </vt:lpstr>
      <vt:lpstr>Презентация PowerPoint</vt:lpstr>
      <vt:lpstr> Возможная структура образовательной программы </vt:lpstr>
      <vt:lpstr> Условия реализации образовательной программы. </vt:lpstr>
      <vt:lpstr> Описание форм и методов проведения занятий </vt:lpstr>
      <vt:lpstr>2. Наглядные методы обучения </vt:lpstr>
      <vt:lpstr>3. Практические методы обучения </vt:lpstr>
      <vt:lpstr>Методы, в основе которых лежит уровень деятельности детей.</vt:lpstr>
      <vt:lpstr>Перечислим возможные формы организации деятельности учащихся на занятии. </vt:lpstr>
      <vt:lpstr>Формы проведения занятий:</vt:lpstr>
      <vt:lpstr> Учебно-тематический план Оформляется на каждый год обучения, представляет собой таблицу:  </vt:lpstr>
      <vt:lpstr>содержание программы </vt:lpstr>
      <vt:lpstr> Ожидаемые (прогнозируемые) результаты </vt:lpstr>
      <vt:lpstr>Критерии и формы оценки качества знаний </vt:lpstr>
      <vt:lpstr> Материальное обеспечение программы. </vt:lpstr>
      <vt:lpstr> Методическое обеспечение программы. </vt:lpstr>
      <vt:lpstr>Литература. </vt:lpstr>
      <vt:lpstr>Приложения к программе: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общественными организациями</dc:title>
  <dc:creator>Baranzeva</dc:creator>
  <cp:lastModifiedBy>Пользователь</cp:lastModifiedBy>
  <cp:revision>110</cp:revision>
  <dcterms:created xsi:type="dcterms:W3CDTF">2013-03-26T00:55:46Z</dcterms:created>
  <dcterms:modified xsi:type="dcterms:W3CDTF">2020-09-09T14:34:08Z</dcterms:modified>
</cp:coreProperties>
</file>