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24" r:id="rId62"/>
    <p:sldId id="322" r:id="rId63"/>
    <p:sldId id="323" r:id="rId64"/>
    <p:sldId id="319" r:id="rId65"/>
    <p:sldId id="320" r:id="rId66"/>
    <p:sldId id="321" r:id="rId67"/>
    <p:sldId id="286" r:id="rId68"/>
    <p:sldId id="287"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97F85-E988-471D-A70F-DC8A08BC8BFA}" type="datetimeFigureOut">
              <a:rPr lang="ru-RU" smtClean="0"/>
              <a:t>11.09.2020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E0201-9095-49CD-BBC7-E6271DE94B94}" type="slidenum">
              <a:rPr lang="ru-RU" smtClean="0"/>
              <a:t>‹#›</a:t>
            </a:fld>
            <a:endParaRPr lang="ru-RU"/>
          </a:p>
        </p:txBody>
      </p:sp>
    </p:spTree>
    <p:extLst>
      <p:ext uri="{BB962C8B-B14F-4D97-AF65-F5344CB8AC3E}">
        <p14:creationId xmlns:p14="http://schemas.microsoft.com/office/powerpoint/2010/main" val="131395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4E0201-9095-49CD-BBC7-E6271DE94B94}" type="slidenum">
              <a:rPr lang="ru-RU" smtClean="0"/>
              <a:t>1</a:t>
            </a:fld>
            <a:endParaRPr lang="ru-RU"/>
          </a:p>
        </p:txBody>
      </p:sp>
    </p:spTree>
    <p:extLst>
      <p:ext uri="{BB962C8B-B14F-4D97-AF65-F5344CB8AC3E}">
        <p14:creationId xmlns:p14="http://schemas.microsoft.com/office/powerpoint/2010/main" val="67235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4E0201-9095-49CD-BBC7-E6271DE94B94}" type="slidenum">
              <a:rPr lang="ru-RU" smtClean="0"/>
              <a:t>33</a:t>
            </a:fld>
            <a:endParaRPr lang="ru-RU"/>
          </a:p>
        </p:txBody>
      </p:sp>
    </p:spTree>
    <p:extLst>
      <p:ext uri="{BB962C8B-B14F-4D97-AF65-F5344CB8AC3E}">
        <p14:creationId xmlns:p14="http://schemas.microsoft.com/office/powerpoint/2010/main" val="325336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F2EDF7-EB29-4563-95C3-F3D29A1D207A}" type="datetimeFigureOut">
              <a:rPr lang="ru-RU" smtClean="0"/>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02457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F2EDF7-EB29-4563-95C3-F3D29A1D207A}" type="datetimeFigureOut">
              <a:rPr lang="ru-RU" smtClean="0"/>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416528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F2EDF7-EB29-4563-95C3-F3D29A1D207A}" type="datetimeFigureOut">
              <a:rPr lang="ru-RU" smtClean="0"/>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234422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F2EDF7-EB29-4563-95C3-F3D29A1D207A}" type="datetimeFigureOut">
              <a:rPr lang="ru-RU" smtClean="0"/>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59460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F2EDF7-EB29-4563-95C3-F3D29A1D207A}" type="datetimeFigureOut">
              <a:rPr lang="ru-RU" smtClean="0"/>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55301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F2EDF7-EB29-4563-95C3-F3D29A1D207A}" type="datetimeFigureOut">
              <a:rPr lang="ru-RU" smtClean="0"/>
              <a:t>11.09.2020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04770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F2EDF7-EB29-4563-95C3-F3D29A1D207A}" type="datetimeFigureOut">
              <a:rPr lang="ru-RU" smtClean="0"/>
              <a:t>11.09.2020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281408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F2EDF7-EB29-4563-95C3-F3D29A1D207A}" type="datetimeFigureOut">
              <a:rPr lang="ru-RU" smtClean="0"/>
              <a:t>11.09.2020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30556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F2EDF7-EB29-4563-95C3-F3D29A1D207A}" type="datetimeFigureOut">
              <a:rPr lang="ru-RU" smtClean="0"/>
              <a:t>11.09.2020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11525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F2EDF7-EB29-4563-95C3-F3D29A1D207A}" type="datetimeFigureOut">
              <a:rPr lang="ru-RU" smtClean="0"/>
              <a:t>11.09.2020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64587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F2EDF7-EB29-4563-95C3-F3D29A1D207A}" type="datetimeFigureOut">
              <a:rPr lang="ru-RU" smtClean="0"/>
              <a:t>11.09.2020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369987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2EDF7-EB29-4563-95C3-F3D29A1D207A}" type="datetimeFigureOut">
              <a:rPr lang="ru-RU" smtClean="0"/>
              <a:t>11.09.2020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404BF-5718-4FDB-B30E-8656795B2CDB}" type="slidenum">
              <a:rPr lang="ru-RU" smtClean="0"/>
              <a:t>‹#›</a:t>
            </a:fld>
            <a:endParaRPr lang="ru-RU"/>
          </a:p>
        </p:txBody>
      </p:sp>
    </p:spTree>
    <p:extLst>
      <p:ext uri="{BB962C8B-B14F-4D97-AF65-F5344CB8AC3E}">
        <p14:creationId xmlns:p14="http://schemas.microsoft.com/office/powerpoint/2010/main" val="1609357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oprb.ru/data/partner/6/message/FBy311AJ_66962.doc#1"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420888"/>
            <a:ext cx="8280920" cy="2448272"/>
          </a:xfrm>
        </p:spPr>
        <p:txBody>
          <a:bodyPr>
            <a:normAutofit fontScale="90000"/>
          </a:bodyPr>
          <a:lstStyle/>
          <a:p>
            <a:r>
              <a:rPr lang="ru-RU" b="1" dirty="0" smtClean="0">
                <a:solidFill>
                  <a:srgbClr val="00B0F0"/>
                </a:solidFill>
              </a:rPr>
              <a:t>Методические рекомендации по обобщению и трансляции передового педагогического опыта</a:t>
            </a:r>
            <a:endParaRPr lang="ru-RU" b="1" dirty="0">
              <a:solidFill>
                <a:srgbClr val="00B0F0"/>
              </a:solidFill>
            </a:endParaRPr>
          </a:p>
        </p:txBody>
      </p:sp>
      <p:sp>
        <p:nvSpPr>
          <p:cNvPr id="3" name="Подзаголовок 2"/>
          <p:cNvSpPr>
            <a:spLocks noGrp="1"/>
          </p:cNvSpPr>
          <p:nvPr>
            <p:ph type="subTitle" idx="1"/>
          </p:nvPr>
        </p:nvSpPr>
        <p:spPr>
          <a:xfrm>
            <a:off x="3779912" y="5085184"/>
            <a:ext cx="4752528" cy="936104"/>
          </a:xfrm>
        </p:spPr>
        <p:txBody>
          <a:bodyPr>
            <a:normAutofit/>
          </a:bodyPr>
          <a:lstStyle/>
          <a:p>
            <a:r>
              <a:rPr lang="ru-RU" sz="2000" i="1" dirty="0" smtClean="0">
                <a:solidFill>
                  <a:srgbClr val="00B0F0"/>
                </a:solidFill>
              </a:rPr>
              <a:t>Составитель: </a:t>
            </a:r>
            <a:r>
              <a:rPr lang="ru-RU" sz="2000" b="1" i="1" dirty="0" err="1" smtClean="0">
                <a:solidFill>
                  <a:srgbClr val="00B0F0"/>
                </a:solidFill>
              </a:rPr>
              <a:t>Баранцева</a:t>
            </a:r>
            <a:r>
              <a:rPr lang="ru-RU" sz="2000" b="1" i="1" dirty="0" smtClean="0">
                <a:solidFill>
                  <a:srgbClr val="00B0F0"/>
                </a:solidFill>
              </a:rPr>
              <a:t> С.П., </a:t>
            </a:r>
            <a:r>
              <a:rPr lang="ru-RU" dirty="0" smtClean="0">
                <a:solidFill>
                  <a:srgbClr val="00B0F0"/>
                </a:solidFill>
              </a:rPr>
              <a:t>ОРОИК Омской епархии</a:t>
            </a:r>
            <a:endParaRPr lang="ru-RU" dirty="0">
              <a:solidFill>
                <a:srgbClr val="00B0F0"/>
              </a:solidFill>
            </a:endParaRPr>
          </a:p>
        </p:txBody>
      </p:sp>
      <p:pic>
        <p:nvPicPr>
          <p:cNvPr id="1027" name="Picture 3" descr="C:\Users\Пользователь\Desktop\ФОТОГРАФИИ\я и скаченное\BilMU8BxE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3" y="116632"/>
            <a:ext cx="3307296"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65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Учитывать при обобщении опыта:</a:t>
            </a:r>
            <a:endParaRPr lang="ru-RU" dirty="0">
              <a:solidFill>
                <a:srgbClr val="C00000"/>
              </a:solidFill>
            </a:endParaRPr>
          </a:p>
        </p:txBody>
      </p:sp>
      <p:sp>
        <p:nvSpPr>
          <p:cNvPr id="3" name="Объект 2"/>
          <p:cNvSpPr>
            <a:spLocks noGrp="1"/>
          </p:cNvSpPr>
          <p:nvPr>
            <p:ph idx="1"/>
          </p:nvPr>
        </p:nvSpPr>
        <p:spPr/>
        <p:txBody>
          <a:bodyPr>
            <a:normAutofit fontScale="92500"/>
          </a:bodyPr>
          <a:lstStyle/>
          <a:p>
            <a:r>
              <a:rPr lang="ru-RU" dirty="0"/>
              <a:t>Не нарушать целостности педагогических явлений. Сущность любого педагогического опыта состоит в нахождении наиболее оптимальной и продуктивной взаимосвязи всех компонентов педагогического процесса. Даже если опыт касается изменения одного  из компонентов, это обязательно меняет логику всего процесса, поэтому из описания должна быть понятна вся ситуация.</a:t>
            </a:r>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71179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92500" lnSpcReduction="10000"/>
          </a:bodyPr>
          <a:lstStyle/>
          <a:p>
            <a:r>
              <a:rPr lang="ru-RU" dirty="0"/>
              <a:t>Не допускать выпадения из описания опыта самого ценного </a:t>
            </a:r>
            <a:r>
              <a:rPr lang="ru-RU" dirty="0" smtClean="0"/>
              <a:t>– конкретной  </a:t>
            </a:r>
            <a:r>
              <a:rPr lang="ru-RU" dirty="0"/>
              <a:t>стратегии и тактики применения педагогических средств. Важно, чтобы педагог, перенимающий опыт, мог определить целесообразность использования того или иного педагогического средства в данный момент, в данных условиях, уяснить для себя последовательность применения различных методов и приёмов в их взаимосвязи.</a:t>
            </a:r>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25834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85000" lnSpcReduction="20000"/>
          </a:bodyPr>
          <a:lstStyle/>
          <a:p>
            <a:r>
              <a:rPr lang="ru-RU" dirty="0"/>
              <a:t>Не забывать, что всякое педагогическое явление представляет собой единство общего, особенного и единичного. Эти три стороны должны быть представлены в оптимальном сочетании, что позволит достичь целостности и полноты описания опыта, позволит уйти как от схематизации, потери своеобразия и оригинальности (перевес общего), так и от неоправданной детализации и фрагментарности (перевес единичного) [6, c. 7</a:t>
            </a:r>
            <a:r>
              <a:rPr lang="ru-RU" dirty="0" smtClean="0"/>
              <a:t>].</a:t>
            </a:r>
          </a:p>
          <a:p>
            <a:pPr marL="0" indent="0">
              <a:buNone/>
            </a:pPr>
            <a:r>
              <a:rPr lang="ru-RU" sz="2400" i="1" dirty="0" smtClean="0"/>
              <a:t>(Колесникова </a:t>
            </a:r>
            <a:r>
              <a:rPr lang="ru-RU" sz="2400" i="1" dirty="0"/>
              <a:t>Н.Н. Педагогический конкурс как эффективная форма повышения профессионализма педагога дополнительного образования детей //Методист. – 2011. - № 4</a:t>
            </a:r>
            <a:r>
              <a:rPr lang="ru-RU" sz="2400" i="1" dirty="0" smtClean="0"/>
              <a:t>.)</a:t>
            </a:r>
            <a:endParaRPr lang="ru-RU" sz="2400" i="1" dirty="0"/>
          </a:p>
        </p:txBody>
      </p:sp>
      <p:sp>
        <p:nvSpPr>
          <p:cNvPr id="4" name="Нижний колонтитул 3"/>
          <p:cNvSpPr>
            <a:spLocks noGrp="1"/>
          </p:cNvSpPr>
          <p:nvPr>
            <p:ph type="ftr" sz="quarter" idx="11"/>
          </p:nvPr>
        </p:nvSpPr>
        <p:spPr>
          <a:xfrm>
            <a:off x="3124200" y="6356350"/>
            <a:ext cx="4112096"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214562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92500" lnSpcReduction="20000"/>
          </a:bodyPr>
          <a:lstStyle/>
          <a:p>
            <a:r>
              <a:rPr lang="ru-RU" dirty="0"/>
              <a:t>Педагогу, описывающему свой опыт необходимо продемонстрировать креативность своего профессионального мышления, умение выделять педагогические проблемы, формулировать на их основе задачи, находить в процессе исследовательской или практико-экспериментальной деятельности способы их решения, оформлять всё это в виде авторских программ, концепций, систем, методик, технологий, несущих в себе оригинальные стратегию и тактику.</a:t>
            </a:r>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17833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77500" lnSpcReduction="20000"/>
          </a:bodyPr>
          <a:lstStyle/>
          <a:p>
            <a:r>
              <a:rPr lang="ru-RU" dirty="0"/>
              <a:t>Таким образом, описывая опыт, педагог представляет собственную систему работы, предполагающую:</a:t>
            </a:r>
          </a:p>
          <a:p>
            <a:r>
              <a:rPr lang="ru-RU" dirty="0"/>
              <a:t>•      комплекс методических приёмов, педагогических действий, которые присущи именно этому педагогу;</a:t>
            </a:r>
          </a:p>
          <a:p>
            <a:r>
              <a:rPr lang="ru-RU" dirty="0"/>
              <a:t>•      оригинальные взаимосвязанные действия, обеспечивающие эффективное решение образовательных задач;</a:t>
            </a:r>
          </a:p>
          <a:p>
            <a:r>
              <a:rPr lang="ru-RU" dirty="0"/>
              <a:t>•      признаки системы работы: целостность, оптимальность в определении места и времени применения каждого методического приёма; разносторонность воздействия на обучающихся с одновременной сосредоточенностью на их личностном развитии; оригинальность методики.</a:t>
            </a:r>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82047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70000" lnSpcReduction="20000"/>
          </a:bodyPr>
          <a:lstStyle/>
          <a:p>
            <a:r>
              <a:rPr lang="ru-RU" dirty="0"/>
              <a:t>Опыт практической деятельности педагога обладает широким спектром функциональных возможностей, главная из которых - выступать основанием для профессионального совершенствования. В этой связи педагогу надо осознанно относиться к самому процессу формирования индивидуального опыта: рассматривать опыт не как стихийно возникающую «копилку» методических приёмов и техник, а как осмысленный критический анализ и отбор эффективных средств профессиональной деятельности [10, с.17-18]. Эффективность средств оценивается с той позиции, насколько успешно они позволяют преодолевать затруднения, проблемы в деятельности и выходить на уровень решения более сложных профессиональных задач</a:t>
            </a:r>
            <a:r>
              <a:rPr lang="ru-RU" dirty="0" smtClean="0"/>
              <a:t>.</a:t>
            </a:r>
          </a:p>
          <a:p>
            <a:pPr marL="0" indent="0">
              <a:buNone/>
            </a:pPr>
            <a:r>
              <a:rPr lang="ru-RU" sz="2600" i="1" dirty="0" smtClean="0"/>
              <a:t>Савина</a:t>
            </a:r>
            <a:r>
              <a:rPr lang="ru-RU" sz="2600" i="1" dirty="0"/>
              <a:t>, Н.М. Обобщение актуального педагогического опыта /Н.М. Савина //Справочник заместителя директора школы. - 2011. -№ 2. - С. 41-57.</a:t>
            </a:r>
          </a:p>
        </p:txBody>
      </p:sp>
      <p:sp>
        <p:nvSpPr>
          <p:cNvPr id="4" name="Нижний колонтитул 3"/>
          <p:cNvSpPr>
            <a:spLocks noGrp="1"/>
          </p:cNvSpPr>
          <p:nvPr>
            <p:ph type="ftr" sz="quarter" idx="11"/>
          </p:nvPr>
        </p:nvSpPr>
        <p:spPr>
          <a:xfrm>
            <a:off x="3124200" y="6356350"/>
            <a:ext cx="5840288"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361410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C00000"/>
                </a:solidFill>
              </a:rPr>
              <a:t>Система работы педагога по обобщению собственного опыта</a:t>
            </a:r>
          </a:p>
        </p:txBody>
      </p:sp>
      <p:sp>
        <p:nvSpPr>
          <p:cNvPr id="3" name="Объект 2"/>
          <p:cNvSpPr>
            <a:spLocks noGrp="1"/>
          </p:cNvSpPr>
          <p:nvPr>
            <p:ph idx="1"/>
          </p:nvPr>
        </p:nvSpPr>
        <p:spPr/>
        <p:txBody>
          <a:bodyPr>
            <a:normAutofit fontScale="70000" lnSpcReduction="20000"/>
          </a:bodyPr>
          <a:lstStyle/>
          <a:p>
            <a:r>
              <a:rPr lang="ru-RU" dirty="0"/>
              <a:t>Для того чтобы представить свой опыт работы, педагогу нужно выстроить собственную систему обобщения, описания, трансляции опыта.</a:t>
            </a:r>
          </a:p>
          <a:p>
            <a:r>
              <a:rPr lang="ru-RU" dirty="0"/>
              <a:t>Первый </a:t>
            </a:r>
            <a:r>
              <a:rPr lang="ru-RU" b="1" i="1" dirty="0"/>
              <a:t>этап</a:t>
            </a:r>
            <a:r>
              <a:rPr lang="ru-RU" dirty="0"/>
              <a:t> изучения и обобщения педагогического опыта – </a:t>
            </a:r>
            <a:r>
              <a:rPr lang="ru-RU" i="1" dirty="0"/>
              <a:t>обнаружение противоречия между сложившимися формами и методами работы, с одной стороны, и потребностями повышения ее эффективности – с другой. </a:t>
            </a:r>
            <a:r>
              <a:rPr lang="ru-RU" dirty="0"/>
              <a:t>Это противоречие осознается, осмысливается, формулируется проблема в терминах (понятиях и категориях) педагогической науки.</a:t>
            </a:r>
          </a:p>
          <a:p>
            <a:r>
              <a:rPr lang="ru-RU" dirty="0"/>
              <a:t>В соответствии с проблемой начинается </a:t>
            </a:r>
            <a:r>
              <a:rPr lang="ru-RU" i="1" dirty="0"/>
              <a:t>поисковая работа </a:t>
            </a:r>
            <a:r>
              <a:rPr lang="ru-RU" b="1" i="1" dirty="0"/>
              <a:t>(второй этап): </a:t>
            </a:r>
            <a:r>
              <a:rPr lang="ru-RU" dirty="0"/>
              <a:t>выявляются находки, новинки в работе. Определяется объект исследования и обобщения опыта.</a:t>
            </a:r>
          </a:p>
          <a:p>
            <a:endParaRPr lang="ru-RU" dirty="0"/>
          </a:p>
        </p:txBody>
      </p:sp>
      <p:sp>
        <p:nvSpPr>
          <p:cNvPr id="4" name="Нижний колонтитул 3"/>
          <p:cNvSpPr>
            <a:spLocks noGrp="1"/>
          </p:cNvSpPr>
          <p:nvPr>
            <p:ph type="ftr" sz="quarter" idx="11"/>
          </p:nvPr>
        </p:nvSpPr>
        <p:spPr>
          <a:xfrm>
            <a:off x="3124200" y="6356350"/>
            <a:ext cx="4184104" cy="365125"/>
          </a:xfrm>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27145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Система работы педагога по обобщению собственного опыта</a:t>
            </a:r>
            <a:endParaRPr lang="ru-RU" dirty="0"/>
          </a:p>
        </p:txBody>
      </p:sp>
      <p:sp>
        <p:nvSpPr>
          <p:cNvPr id="3" name="Объект 2"/>
          <p:cNvSpPr>
            <a:spLocks noGrp="1"/>
          </p:cNvSpPr>
          <p:nvPr>
            <p:ph idx="1"/>
          </p:nvPr>
        </p:nvSpPr>
        <p:spPr/>
        <p:txBody>
          <a:bodyPr>
            <a:normAutofit fontScale="77500" lnSpcReduction="20000"/>
          </a:bodyPr>
          <a:lstStyle/>
          <a:p>
            <a:r>
              <a:rPr lang="ru-RU" dirty="0"/>
              <a:t>Затем составляется </a:t>
            </a:r>
            <a:r>
              <a:rPr lang="ru-RU" i="1" dirty="0"/>
              <a:t>план изучения и обобщения опыта </a:t>
            </a:r>
            <a:r>
              <a:rPr lang="ru-RU" b="1" i="1" dirty="0"/>
              <a:t>(третий этап)</a:t>
            </a:r>
            <a:r>
              <a:rPr lang="ru-RU" dirty="0"/>
              <a:t>: окончательно формулируется тема и цель, уточняется объект (направление деятельности, раздел программы) и предмет (методы, приемы, технологии, средства обучения и др.) изучения и обобщения. Определяется теоретическая база опыта (из каких научных идей, теорий, положений он исходит).</a:t>
            </a:r>
          </a:p>
          <a:p>
            <a:r>
              <a:rPr lang="ru-RU" dirty="0"/>
              <a:t>На основе плана педагог проводит </a:t>
            </a:r>
            <a:r>
              <a:rPr lang="ru-RU" dirty="0" err="1"/>
              <a:t>самоизучение</a:t>
            </a:r>
            <a:r>
              <a:rPr lang="ru-RU" dirty="0"/>
              <a:t>, </a:t>
            </a:r>
            <a:r>
              <a:rPr lang="ru-RU" i="1" dirty="0"/>
              <a:t>самоанализ и самооценку образовательного процесса и его результатов </a:t>
            </a:r>
            <a:r>
              <a:rPr lang="ru-RU" b="1" i="1" dirty="0"/>
              <a:t>(четвертый этап)</a:t>
            </a:r>
            <a:r>
              <a:rPr lang="ru-RU" dirty="0"/>
              <a:t>: сбор педагогических фактов и другого эмпирического и информационного материала. Полученный материал уточняется, проверяется его достоверность.</a:t>
            </a:r>
          </a:p>
          <a:p>
            <a:endParaRPr lang="ru-RU" dirty="0"/>
          </a:p>
        </p:txBody>
      </p:sp>
      <p:sp>
        <p:nvSpPr>
          <p:cNvPr id="4" name="Нижний колонтитул 3"/>
          <p:cNvSpPr>
            <a:spLocks noGrp="1"/>
          </p:cNvSpPr>
          <p:nvPr>
            <p:ph type="ftr" sz="quarter" idx="11"/>
          </p:nvPr>
        </p:nvSpPr>
        <p:spPr>
          <a:xfrm>
            <a:off x="3124200" y="6356350"/>
            <a:ext cx="4472136"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4251219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Система работы педагога по обобщению собственного опыта</a:t>
            </a:r>
            <a:endParaRPr lang="ru-RU" dirty="0"/>
          </a:p>
        </p:txBody>
      </p:sp>
      <p:sp>
        <p:nvSpPr>
          <p:cNvPr id="3" name="Объект 2"/>
          <p:cNvSpPr>
            <a:spLocks noGrp="1"/>
          </p:cNvSpPr>
          <p:nvPr>
            <p:ph idx="1"/>
          </p:nvPr>
        </p:nvSpPr>
        <p:spPr/>
        <p:txBody>
          <a:bodyPr>
            <a:normAutofit fontScale="70000" lnSpcReduction="20000"/>
          </a:bodyPr>
          <a:lstStyle/>
          <a:p>
            <a:r>
              <a:rPr lang="ru-RU" dirty="0"/>
              <a:t>Описываемый опыт затем осмысливается, </a:t>
            </a:r>
            <a:r>
              <a:rPr lang="ru-RU" dirty="0" err="1"/>
              <a:t>самообобщается</a:t>
            </a:r>
            <a:r>
              <a:rPr lang="ru-RU" dirty="0"/>
              <a:t> (пятый этап): сопоставляются, сравниваются, анализируются факты, выявляются взаимосвязи между ними, выясняется характер зависимости педагогического процесса от конкретных условий. Затем следуют выводы.</a:t>
            </a:r>
          </a:p>
          <a:p>
            <a:r>
              <a:rPr lang="ru-RU" dirty="0"/>
              <a:t>Прежде чем приступить к описанию педагогического опыта  необходимо уточнить полученные данные и конкретизировать их, проанализировать фактический материал и при необходимости дополнить его, провести практическую проверку полученных результатов.</a:t>
            </a:r>
          </a:p>
          <a:p>
            <a:r>
              <a:rPr lang="ru-RU" dirty="0"/>
              <a:t>  Следующий этап - шестой - описание опыта. Задача описания опыта - показать, чем именно он полезен, побудить к повторению и распространению инновации.</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668331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1. Система </a:t>
            </a:r>
            <a:r>
              <a:rPr lang="ru-RU" b="1" dirty="0">
                <a:solidFill>
                  <a:srgbClr val="C00000"/>
                </a:solidFill>
              </a:rPr>
              <a:t>работы педагога по обобщению собственного опыта</a:t>
            </a:r>
            <a:endParaRPr lang="ru-RU" dirty="0"/>
          </a:p>
        </p:txBody>
      </p:sp>
      <p:sp>
        <p:nvSpPr>
          <p:cNvPr id="3" name="Объект 2"/>
          <p:cNvSpPr>
            <a:spLocks noGrp="1"/>
          </p:cNvSpPr>
          <p:nvPr>
            <p:ph idx="1"/>
          </p:nvPr>
        </p:nvSpPr>
        <p:spPr/>
        <p:txBody>
          <a:bodyPr>
            <a:normAutofit fontScale="92500" lnSpcReduction="10000"/>
          </a:bodyPr>
          <a:lstStyle/>
          <a:p>
            <a:r>
              <a:rPr lang="ru-RU" dirty="0"/>
              <a:t> Осмысленный материал оформляется в соответствии с современными подходами к изданию методической литературы </a:t>
            </a:r>
            <a:endParaRPr lang="ru-RU" dirty="0" smtClean="0"/>
          </a:p>
          <a:p>
            <a:r>
              <a:rPr lang="ru-RU" dirty="0" smtClean="0"/>
              <a:t>Обобщение </a:t>
            </a:r>
            <a:r>
              <a:rPr lang="ru-RU" dirty="0"/>
              <a:t>и описание опыта - это вычленение конкретной идеи, которую можно будет пропагандировать среди педагогической общественности для использования в практике работы. Таким образом, представление опыта и пропаганда (распространение) его идей - седьмой этап.</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42063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Обобщение и распространение передового педагогического опыта</a:t>
            </a:r>
            <a:endParaRPr lang="ru-RU" b="1" dirty="0">
              <a:solidFill>
                <a:srgbClr val="C00000"/>
              </a:solidFill>
            </a:endParaRPr>
          </a:p>
        </p:txBody>
      </p:sp>
      <p:sp>
        <p:nvSpPr>
          <p:cNvPr id="3" name="Объект 2"/>
          <p:cNvSpPr>
            <a:spLocks noGrp="1"/>
          </p:cNvSpPr>
          <p:nvPr>
            <p:ph idx="1"/>
          </p:nvPr>
        </p:nvSpPr>
        <p:spPr/>
        <p:txBody>
          <a:bodyPr>
            <a:normAutofit fontScale="85000" lnSpcReduction="10000"/>
          </a:bodyPr>
          <a:lstStyle/>
          <a:p>
            <a:r>
              <a:rPr lang="ru-RU" dirty="0"/>
              <a:t>По определению, данному В. И. </a:t>
            </a:r>
            <a:r>
              <a:rPr lang="ru-RU" dirty="0" err="1"/>
              <a:t>Загвязинским</a:t>
            </a:r>
            <a:r>
              <a:rPr lang="ru-RU" dirty="0"/>
              <a:t>, «передовой педагогический опыт – это отвечающий современным запросам, открывающий возможности постоянного совершенствования, нередко оригинальный по содержанию, логике, методам и приемам (или хотя бы по одному из указанных элементов) </a:t>
            </a:r>
            <a:r>
              <a:rPr lang="ru-RU" i="1" dirty="0"/>
              <a:t>образец педагогической деятельности</a:t>
            </a:r>
            <a:r>
              <a:rPr lang="ru-RU" dirty="0"/>
              <a:t>, приносящий лучшие, по сравнению с массовой практикой, результаты</a:t>
            </a:r>
            <a:r>
              <a:rPr lang="ru-RU" dirty="0" smtClean="0"/>
              <a:t>»</a:t>
            </a:r>
            <a:r>
              <a:rPr lang="ru-RU" dirty="0"/>
              <a:t> [3, 66</a:t>
            </a:r>
            <a:r>
              <a:rPr lang="ru-RU" dirty="0" smtClean="0"/>
              <a:t>].</a:t>
            </a:r>
          </a:p>
          <a:p>
            <a:pPr marL="0" indent="0">
              <a:buNone/>
            </a:pPr>
            <a:r>
              <a:rPr lang="ru-RU" dirty="0"/>
              <a:t> </a:t>
            </a:r>
            <a:r>
              <a:rPr lang="ru-RU" sz="2200" i="1" dirty="0" smtClean="0"/>
              <a:t>(</a:t>
            </a:r>
            <a:r>
              <a:rPr lang="ru-RU" sz="2200" i="1" dirty="0"/>
              <a:t> </a:t>
            </a:r>
            <a:r>
              <a:rPr lang="ru-RU" sz="2200" i="1" dirty="0" err="1"/>
              <a:t>Загвязинский</a:t>
            </a:r>
            <a:r>
              <a:rPr lang="ru-RU" sz="2200" i="1" dirty="0"/>
              <a:t> В.Ч.. Учитель как исследователь / Педагогика и психология, 1980-№4, </a:t>
            </a:r>
            <a:r>
              <a:rPr lang="ru-RU" sz="2200" i="1" dirty="0" smtClean="0"/>
              <a:t>с.65-93)</a:t>
            </a:r>
            <a:endParaRPr lang="ru-RU" sz="2200" i="1" dirty="0"/>
          </a:p>
        </p:txBody>
      </p:sp>
      <p:sp>
        <p:nvSpPr>
          <p:cNvPr id="4" name="Нижний колонтитул 3"/>
          <p:cNvSpPr>
            <a:spLocks noGrp="1"/>
          </p:cNvSpPr>
          <p:nvPr>
            <p:ph type="ftr" sz="quarter" idx="11"/>
          </p:nvPr>
        </p:nvSpPr>
        <p:spPr>
          <a:xfrm>
            <a:off x="1979712" y="6356350"/>
            <a:ext cx="4040088"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3125013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2. Этапы </a:t>
            </a:r>
            <a:r>
              <a:rPr lang="ru-RU" b="1" dirty="0">
                <a:solidFill>
                  <a:srgbClr val="C00000"/>
                </a:solidFill>
              </a:rPr>
              <a:t>работы педагога над обобщением собственного опыта:</a:t>
            </a:r>
            <a:endParaRPr lang="ru-RU" dirty="0">
              <a:solidFill>
                <a:srgbClr val="C00000"/>
              </a:solidFill>
            </a:endParaRPr>
          </a:p>
        </p:txBody>
      </p:sp>
      <p:sp>
        <p:nvSpPr>
          <p:cNvPr id="3" name="Объект 2"/>
          <p:cNvSpPr>
            <a:spLocks noGrp="1"/>
          </p:cNvSpPr>
          <p:nvPr>
            <p:ph idx="1"/>
          </p:nvPr>
        </p:nvSpPr>
        <p:spPr/>
        <p:txBody>
          <a:bodyPr>
            <a:normAutofit fontScale="70000" lnSpcReduction="20000"/>
          </a:bodyPr>
          <a:lstStyle/>
          <a:p>
            <a:r>
              <a:rPr lang="ru-RU" dirty="0" smtClean="0"/>
              <a:t>1. Выбор </a:t>
            </a:r>
            <a:r>
              <a:rPr lang="ru-RU" dirty="0"/>
              <a:t>темы, осуществление дифференцированного подхода педагога к своему опыту, отбор для методической обработки какой-то определённой части, представляющей наибольший интерес и актуальность.</a:t>
            </a:r>
          </a:p>
          <a:p>
            <a:r>
              <a:rPr lang="ru-RU" dirty="0"/>
              <a:t>2. Ознакомление с литературой по избранной теме. (Это необходимо для теоретического осмысления педагогом темы и сопоставления своего опыта с отражённым в литературе схожим по проблематике опытом.)</a:t>
            </a:r>
          </a:p>
          <a:p>
            <a:r>
              <a:rPr lang="ru-RU" dirty="0"/>
              <a:t>3. Планирование работы по избранной теме.</a:t>
            </a:r>
          </a:p>
          <a:p>
            <a:r>
              <a:rPr lang="ru-RU" dirty="0"/>
              <a:t>4. Сбор и обработка материала. Систематизация ранее накопленных фактов из опыта, привлечение нового материала для более полного раскрытия вопроса, проверка некоторых своих положений и выводов, т.е. включение в работу элементов экспериментального характера.</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10968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Этапы работы педагога над обобщением собственного опыта:</a:t>
            </a:r>
            <a:endParaRPr lang="ru-RU" dirty="0"/>
          </a:p>
        </p:txBody>
      </p:sp>
      <p:sp>
        <p:nvSpPr>
          <p:cNvPr id="3" name="Объект 2"/>
          <p:cNvSpPr>
            <a:spLocks noGrp="1"/>
          </p:cNvSpPr>
          <p:nvPr>
            <p:ph idx="1"/>
          </p:nvPr>
        </p:nvSpPr>
        <p:spPr/>
        <p:txBody>
          <a:bodyPr>
            <a:normAutofit fontScale="77500" lnSpcReduction="20000"/>
          </a:bodyPr>
          <a:lstStyle/>
          <a:p>
            <a:r>
              <a:rPr lang="ru-RU" dirty="0"/>
              <a:t>5. Анализ и обобщение накопленного по теме материала.</a:t>
            </a:r>
          </a:p>
          <a:p>
            <a:r>
              <a:rPr lang="ru-RU" dirty="0"/>
              <a:t>6. Соответствующее литературное оформление. Работа над докладом или статьёй: освещение принципиальных положений, исходя из которых, педагог пришёл к данной теме; описание, анализ и обобщение своего опыта по данному вопросу; развитие выдвигаемых методических положений, подтверждающихся данным опытом; изложение выводов по разработанной теме.</a:t>
            </a:r>
          </a:p>
          <a:p>
            <a:r>
              <a:rPr lang="ru-RU" dirty="0"/>
              <a:t>Обобщение опыта проводится после тщательного анализа, установления взаимосвязей всех критериев, формулировки идеи или выводов общего характера - именно идея опыта, а не сам опыт и передаётся последователям.</a:t>
            </a:r>
          </a:p>
          <a:p>
            <a:endParaRPr lang="ru-RU" dirty="0"/>
          </a:p>
        </p:txBody>
      </p:sp>
      <p:sp>
        <p:nvSpPr>
          <p:cNvPr id="4" name="Нижний колонтитул 3"/>
          <p:cNvSpPr>
            <a:spLocks noGrp="1"/>
          </p:cNvSpPr>
          <p:nvPr>
            <p:ph type="ftr" sz="quarter" idx="11"/>
          </p:nvPr>
        </p:nvSpPr>
        <p:spPr>
          <a:xfrm>
            <a:off x="3124200" y="6356350"/>
            <a:ext cx="5264224" cy="365125"/>
          </a:xfrm>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418734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solidFill>
                  <a:srgbClr val="C00000"/>
                </a:solidFill>
              </a:rPr>
              <a:t>3</a:t>
            </a:r>
            <a:r>
              <a:rPr lang="ru-RU" dirty="0"/>
              <a:t>. </a:t>
            </a:r>
            <a:r>
              <a:rPr lang="ru-RU" sz="2700" b="1" dirty="0">
                <a:solidFill>
                  <a:srgbClr val="C00000"/>
                </a:solidFill>
              </a:rPr>
              <a:t>Технология описания педагогического опыта</a:t>
            </a:r>
          </a:p>
        </p:txBody>
      </p:sp>
      <p:sp>
        <p:nvSpPr>
          <p:cNvPr id="3" name="Объект 2"/>
          <p:cNvSpPr>
            <a:spLocks noGrp="1"/>
          </p:cNvSpPr>
          <p:nvPr>
            <p:ph idx="1"/>
          </p:nvPr>
        </p:nvSpPr>
        <p:spPr/>
        <p:txBody>
          <a:bodyPr>
            <a:normAutofit fontScale="85000" lnSpcReduction="10000"/>
          </a:bodyPr>
          <a:lstStyle/>
          <a:p>
            <a:r>
              <a:rPr lang="ru-RU" dirty="0"/>
              <a:t>Выделяют три уровня обобщения опыта: практический, методический и научно-методический [1, с. 212].</a:t>
            </a:r>
          </a:p>
          <a:p>
            <a:r>
              <a:rPr lang="ru-RU" dirty="0"/>
              <a:t>     В деятельности образовательной организации наиболее часто опыт обобщается на практическом уровне: описание или показ технологий, методов, приёмов, способов работы педагога; представление результатов работы; демонстрация авторской системы. В данном случае используются следующие формы работы: открытое занятие, творческий отчет, семинар–практикум, мастер–класс и др.</a:t>
            </a:r>
          </a:p>
          <a:p>
            <a:endParaRPr lang="ru-RU" dirty="0"/>
          </a:p>
        </p:txBody>
      </p:sp>
      <p:sp>
        <p:nvSpPr>
          <p:cNvPr id="4" name="Нижний колонтитул 3"/>
          <p:cNvSpPr>
            <a:spLocks noGrp="1"/>
          </p:cNvSpPr>
          <p:nvPr>
            <p:ph type="ftr" sz="quarter" idx="11"/>
          </p:nvPr>
        </p:nvSpPr>
        <p:spPr>
          <a:xfrm>
            <a:off x="5076056" y="6309320"/>
            <a:ext cx="4067944"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124049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rgbClr val="C00000"/>
                </a:solidFill>
              </a:rPr>
              <a:t>Технология описания педагогического опыта</a:t>
            </a:r>
            <a:endParaRPr lang="ru-RU" sz="3200" dirty="0"/>
          </a:p>
        </p:txBody>
      </p:sp>
      <p:sp>
        <p:nvSpPr>
          <p:cNvPr id="3" name="Объект 2"/>
          <p:cNvSpPr>
            <a:spLocks noGrp="1"/>
          </p:cNvSpPr>
          <p:nvPr>
            <p:ph idx="1"/>
          </p:nvPr>
        </p:nvSpPr>
        <p:spPr/>
        <p:txBody>
          <a:bodyPr>
            <a:normAutofit fontScale="77500" lnSpcReduction="20000"/>
          </a:bodyPr>
          <a:lstStyle/>
          <a:p>
            <a:r>
              <a:rPr lang="ru-RU" i="1" dirty="0"/>
              <a:t>Научно-методический уровень</a:t>
            </a:r>
            <a:r>
              <a:rPr lang="ru-RU" dirty="0"/>
              <a:t> способствует развитию мотивации </a:t>
            </a:r>
            <a:r>
              <a:rPr lang="ru-RU" dirty="0" err="1"/>
              <a:t>самоактуализации</a:t>
            </a:r>
            <a:r>
              <a:rPr lang="ru-RU" dirty="0"/>
              <a:t> и стимулированию творчества педагога. Это научно-теоретическое обоснование опыта, возможно, с привлечением научного консультанта; вычленение его масштабности и практической новизны; определение значения опыта для развития </a:t>
            </a:r>
            <a:r>
              <a:rPr lang="ru-RU" dirty="0" err="1"/>
              <a:t>педагогическойтеории</a:t>
            </a:r>
            <a:r>
              <a:rPr lang="ru-RU" dirty="0"/>
              <a:t> и практики.</a:t>
            </a:r>
          </a:p>
          <a:p>
            <a:r>
              <a:rPr lang="ru-RU" dirty="0"/>
              <a:t>Описание опыта предполагает методический уровень обобщения, что свидетельствует о необходимости участия в данном процессе представителей методических служб: методистов, заместителей директора по учебно-воспитательной или методической работе.</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57396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Рекомендации к представлению (описанию) опыта работы</a:t>
            </a:r>
          </a:p>
        </p:txBody>
      </p:sp>
      <p:sp>
        <p:nvSpPr>
          <p:cNvPr id="3" name="Объект 2"/>
          <p:cNvSpPr>
            <a:spLocks noGrp="1"/>
          </p:cNvSpPr>
          <p:nvPr>
            <p:ph idx="1"/>
          </p:nvPr>
        </p:nvSpPr>
        <p:spPr/>
        <p:txBody>
          <a:bodyPr>
            <a:normAutofit fontScale="70000" lnSpcReduction="20000"/>
          </a:bodyPr>
          <a:lstStyle/>
          <a:p>
            <a:r>
              <a:rPr lang="ru-RU" dirty="0"/>
              <a:t>Педагогический опыт может быть представлен как целостно (система), так и частично (отдельные компоненты).</a:t>
            </a:r>
          </a:p>
          <a:p>
            <a:r>
              <a:rPr lang="ru-RU" dirty="0"/>
              <a:t>Для описания педагогического опыта может быть использован следующий алгоритм:</a:t>
            </a:r>
          </a:p>
          <a:p>
            <a:r>
              <a:rPr lang="ru-RU" dirty="0"/>
              <a:t>1. Дать обоснование актуальности опыта, его практической значимости, для чего выделить противоречия, побуждающие пересмотреть свои взгляды на образовательный процесс и выстроить иерархию целей, задач и условий по сравнению с традиционно предлагаемой в существующих программах и методиках, определив концепцию педагогической деятельности.</a:t>
            </a:r>
          </a:p>
          <a:p>
            <a:r>
              <a:rPr lang="ru-RU" dirty="0"/>
              <a:t>      2. Вычленить ведущую педагогическую идею опыта, её составные части и выстроить их в логической иерархической последовательности (это могут быть уже известные или новые идеи и технологии передового опыта).</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09014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Рекомендации к представлению (описанию) опыта работы</a:t>
            </a:r>
            <a:endParaRPr lang="ru-RU" dirty="0"/>
          </a:p>
        </p:txBody>
      </p:sp>
      <p:sp>
        <p:nvSpPr>
          <p:cNvPr id="3" name="Объект 2"/>
          <p:cNvSpPr>
            <a:spLocks noGrp="1"/>
          </p:cNvSpPr>
          <p:nvPr>
            <p:ph idx="1"/>
          </p:nvPr>
        </p:nvSpPr>
        <p:spPr/>
        <p:txBody>
          <a:bodyPr>
            <a:normAutofit fontScale="70000" lnSpcReduction="20000"/>
          </a:bodyPr>
          <a:lstStyle/>
          <a:p>
            <a:r>
              <a:rPr lang="ru-RU" dirty="0"/>
              <a:t>Отразить теоретическую базу опыта с описанием следующих составляющих:</a:t>
            </a:r>
          </a:p>
          <a:p>
            <a:r>
              <a:rPr lang="ru-RU" dirty="0"/>
              <a:t>  сущность опыта;</a:t>
            </a:r>
          </a:p>
          <a:p>
            <a:r>
              <a:rPr lang="ru-RU" dirty="0"/>
              <a:t>  результативность; </a:t>
            </a:r>
          </a:p>
          <a:p>
            <a:r>
              <a:rPr lang="ru-RU" dirty="0"/>
              <a:t>  трудоёмкость осуществления (для педагога и обучающихся);</a:t>
            </a:r>
          </a:p>
          <a:p>
            <a:r>
              <a:rPr lang="ru-RU" dirty="0"/>
              <a:t>  возможность и условия освоения.</a:t>
            </a:r>
          </a:p>
          <a:p>
            <a:r>
              <a:rPr lang="ru-RU" dirty="0"/>
              <a:t>            (Уместны ссылки, на какие научные или практические изыскания опирается педагог, научные концепции или теории каких авторов использует в работе).</a:t>
            </a:r>
          </a:p>
          <a:p>
            <a:r>
              <a:rPr lang="ru-RU" dirty="0"/>
              <a:t>       4. Раскрыть технологию реализации ведущей педагогической идеи и её компонентов, изложить точку зрения на содержание образования, взаимоотношения педагога и обучающихся, формы, методы, приёмы и средства обучения и воспитания.</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978719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Рекомендации к представлению (описанию) опыта работы</a:t>
            </a:r>
            <a:endParaRPr lang="ru-RU" dirty="0"/>
          </a:p>
        </p:txBody>
      </p:sp>
      <p:sp>
        <p:nvSpPr>
          <p:cNvPr id="3" name="Объект 2"/>
          <p:cNvSpPr>
            <a:spLocks noGrp="1"/>
          </p:cNvSpPr>
          <p:nvPr>
            <p:ph idx="1"/>
          </p:nvPr>
        </p:nvSpPr>
        <p:spPr/>
        <p:txBody>
          <a:bodyPr>
            <a:normAutofit fontScale="92500" lnSpcReduction="10000"/>
          </a:bodyPr>
          <a:lstStyle/>
          <a:p>
            <a:r>
              <a:rPr lang="ru-RU" dirty="0"/>
              <a:t> 5. Показать использование предлагаемых нововведений в образовательном процессе, содержании образования.</a:t>
            </a:r>
          </a:p>
          <a:p>
            <a:r>
              <a:rPr lang="ru-RU" dirty="0"/>
              <a:t>6. Провести самоанализ результатов профессиональной деятельности: показать изменения в качестве знаний учащихся, в овладении практическими умениями и навыками, в уровне  воспитанности, в развитии интереса к занятиям в творческом объединении  и др.</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815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C00000"/>
                </a:solidFill>
              </a:rPr>
              <a:t>Рекомендуется описывать свой профессиональный опыт в следующей последовательности:</a:t>
            </a:r>
          </a:p>
        </p:txBody>
      </p:sp>
      <p:sp>
        <p:nvSpPr>
          <p:cNvPr id="3" name="Объект 2"/>
          <p:cNvSpPr>
            <a:spLocks noGrp="1"/>
          </p:cNvSpPr>
          <p:nvPr>
            <p:ph idx="1"/>
          </p:nvPr>
        </p:nvSpPr>
        <p:spPr/>
        <p:txBody>
          <a:bodyPr>
            <a:normAutofit fontScale="70000" lnSpcReduction="20000"/>
          </a:bodyPr>
          <a:lstStyle/>
          <a:p>
            <a:r>
              <a:rPr lang="ru-RU" dirty="0"/>
              <a:t>1.Выделить в собственном опыте то, что составляет его сущность. Составить оглавление описания опыта.</a:t>
            </a:r>
          </a:p>
          <a:p>
            <a:r>
              <a:rPr lang="ru-RU" dirty="0"/>
              <a:t>2.Выстроить логическую последовательность описываемого опыта. Если анализируемый опыт, имеет системный характер, то полученную последовательность можно назвать «Система работы...». Если предполагается описать опыт только по отдельному направлению, то необходимо найти для этого адекватные названия, например: «Опыт литературно-краеведческой работы в ...», «Опыт использования проектной деятельности на…»</a:t>
            </a:r>
          </a:p>
          <a:p>
            <a:r>
              <a:rPr lang="ru-RU" dirty="0"/>
              <a:t>3.Составив текст описываемого опыта, отредактировать его с точки зрения полного соответствия заявленному жанру. Удалить из текста малоэффективные рассуждения, повторы, сократить громоздкие словосочетания. Обратить внимание на соответствие основной идеи и принципов её реализации содержанию.</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576325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C00000"/>
                </a:solidFill>
              </a:rPr>
              <a:t>Рекомендуется описывать свой профессиональный опыт в следующей последовательности:</a:t>
            </a:r>
            <a:endParaRPr lang="ru-RU" sz="2800" dirty="0"/>
          </a:p>
        </p:txBody>
      </p:sp>
      <p:sp>
        <p:nvSpPr>
          <p:cNvPr id="3" name="Объект 2"/>
          <p:cNvSpPr>
            <a:spLocks noGrp="1"/>
          </p:cNvSpPr>
          <p:nvPr>
            <p:ph idx="1"/>
          </p:nvPr>
        </p:nvSpPr>
        <p:spPr/>
        <p:txBody>
          <a:bodyPr>
            <a:normAutofit fontScale="85000" lnSpcReduction="20000"/>
          </a:bodyPr>
          <a:lstStyle/>
          <a:p>
            <a:r>
              <a:rPr lang="ru-RU" dirty="0"/>
              <a:t>При описании педагогического   опыта может использоваться </a:t>
            </a:r>
            <a:r>
              <a:rPr lang="ru-RU" i="1" dirty="0"/>
              <a:t>исследовательский  подход.</a:t>
            </a:r>
            <a:r>
              <a:rPr lang="ru-RU" dirty="0"/>
              <a:t> В таком случае   педагог представляет ретроспективу собственных педагогических исследований от обнаружения и анализа педагогической проблемы, построения и проверки гипотез, моделирования  различных  педагогических действий  до получения  и анализа конечных результатов, сопоставления их с ожидаемыми.</a:t>
            </a:r>
          </a:p>
          <a:p>
            <a:r>
              <a:rPr lang="ru-RU" dirty="0"/>
              <a:t>При использовании </a:t>
            </a:r>
            <a:r>
              <a:rPr lang="ru-RU" i="1" dirty="0"/>
              <a:t>рефлексивного подхода</a:t>
            </a:r>
            <a:r>
              <a:rPr lang="ru-RU" dirty="0"/>
              <a:t> педагог анализирует и обосновывает свои педагогические находки, обобщает их и объясняет их действенность на основе синтеза теории и практики.</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376859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solidFill>
                  <a:srgbClr val="C00000"/>
                </a:solidFill>
              </a:rPr>
              <a:t>Рекомендуется описывать свой профессиональный опыт в следующей </a:t>
            </a:r>
            <a:r>
              <a:rPr lang="ru-RU" sz="2800" b="1" dirty="0" err="1" smtClean="0">
                <a:solidFill>
                  <a:srgbClr val="C00000"/>
                </a:solidFill>
              </a:rPr>
              <a:t>последовательности:</a:t>
            </a:r>
            <a:r>
              <a:rPr lang="ru-RU" sz="2800" b="1" dirty="0" err="1">
                <a:solidFill>
                  <a:srgbClr val="C00000"/>
                </a:solidFill>
              </a:rPr>
              <a:t>Рекомендуется</a:t>
            </a:r>
            <a:r>
              <a:rPr lang="ru-RU" sz="2800" b="1" dirty="0">
                <a:solidFill>
                  <a:srgbClr val="C00000"/>
                </a:solidFill>
              </a:rPr>
              <a:t> описывать свой профессиональный опыт в следующей последовательности:</a:t>
            </a:r>
            <a:endParaRPr lang="ru-RU" sz="2800" dirty="0"/>
          </a:p>
        </p:txBody>
      </p:sp>
      <p:sp>
        <p:nvSpPr>
          <p:cNvPr id="3" name="Объект 2"/>
          <p:cNvSpPr>
            <a:spLocks noGrp="1"/>
          </p:cNvSpPr>
          <p:nvPr>
            <p:ph idx="1"/>
          </p:nvPr>
        </p:nvSpPr>
        <p:spPr/>
        <p:txBody>
          <a:bodyPr>
            <a:normAutofit fontScale="77500" lnSpcReduction="20000"/>
          </a:bodyPr>
          <a:lstStyle/>
          <a:p>
            <a:r>
              <a:rPr lang="ru-RU" dirty="0"/>
              <a:t>4.Подготовить приложения к описанию опыта. Отобрать из своей педагогической копилки образцы, наиболее ярко подтверждающие описанный опыт. Это могут быть методические разработки, алгоритмы деятельности, структурно-логические схемы и т.п.</a:t>
            </a:r>
          </a:p>
          <a:p>
            <a:r>
              <a:rPr lang="ru-RU" dirty="0"/>
              <a:t>5.После завершения работы по описанию своего опыта прочитать материалы как опыт «</a:t>
            </a:r>
            <a:r>
              <a:rPr lang="ru-RU" i="1" dirty="0"/>
              <a:t>другого педагога»</a:t>
            </a:r>
            <a:r>
              <a:rPr lang="ru-RU" dirty="0"/>
              <a:t>. Оценить соответствие внешнего вида обобщённых материалов эстетическим требованиям. Обращаем внимание на то, что обобщение опыта предполагает не только глубокое осмысление педагогов достигнутых результатов, но и выявление перспектив дальнейшего развития.</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79850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Обобщение и распространение передового педагогического опыта</a:t>
            </a:r>
            <a:endParaRPr lang="ru-RU" dirty="0"/>
          </a:p>
        </p:txBody>
      </p:sp>
      <p:sp>
        <p:nvSpPr>
          <p:cNvPr id="3" name="Объект 2"/>
          <p:cNvSpPr>
            <a:spLocks noGrp="1"/>
          </p:cNvSpPr>
          <p:nvPr>
            <p:ph idx="1"/>
          </p:nvPr>
        </p:nvSpPr>
        <p:spPr/>
        <p:txBody>
          <a:bodyPr/>
          <a:lstStyle/>
          <a:p>
            <a:r>
              <a:rPr lang="ru-RU" dirty="0"/>
              <a:t>Передовой инновационный опыт предполагает проявление творчества педагогов, креативной направленности обучения и воспитания, суть которой состоит в смене ценностных ориентаций, в установке на рефлексивно-творческое освоение новых знаний, продуктивное их внедрение и творческое использование.</a:t>
            </a:r>
          </a:p>
        </p:txBody>
      </p:sp>
      <p:sp>
        <p:nvSpPr>
          <p:cNvPr id="4" name="Нижний колонтитул 3"/>
          <p:cNvSpPr>
            <a:spLocks noGrp="1"/>
          </p:cNvSpPr>
          <p:nvPr>
            <p:ph type="ftr" sz="quarter" idx="11"/>
          </p:nvPr>
        </p:nvSpPr>
        <p:spPr>
          <a:xfrm>
            <a:off x="2123728" y="6356350"/>
            <a:ext cx="3896072"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1457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C00000"/>
                </a:solidFill>
              </a:rPr>
              <a:t>Методическая продукция, как форма обобщения педагогического опыта</a:t>
            </a:r>
            <a:endParaRPr lang="ru-RU" sz="3600" dirty="0">
              <a:solidFill>
                <a:srgbClr val="C00000"/>
              </a:solidFill>
            </a:endParaRPr>
          </a:p>
        </p:txBody>
      </p:sp>
      <p:sp>
        <p:nvSpPr>
          <p:cNvPr id="3" name="Объект 2"/>
          <p:cNvSpPr>
            <a:spLocks noGrp="1"/>
          </p:cNvSpPr>
          <p:nvPr>
            <p:ph idx="1"/>
          </p:nvPr>
        </p:nvSpPr>
        <p:spPr/>
        <p:txBody>
          <a:bodyPr>
            <a:normAutofit fontScale="92500" lnSpcReduction="10000"/>
          </a:bodyPr>
          <a:lstStyle/>
          <a:p>
            <a:r>
              <a:rPr lang="ru-RU" u="sng" dirty="0"/>
              <a:t>Информационно-методическая</a:t>
            </a:r>
            <a:endParaRPr lang="ru-RU" dirty="0"/>
          </a:p>
          <a:p>
            <a:r>
              <a:rPr lang="ru-RU" dirty="0"/>
              <a:t>Аннотация, аннотированный каталог, бюллетень, газета, журнал, вестник, выставка, листовка, буклет, методический информационный справочник, методический комментарий, методическое описание, описание опыта работы, портфолио, рекомендуемый библиографический список, реферат, реферативный сборник, рецензия, словарь, статья.</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832544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C00000"/>
                </a:solidFill>
              </a:rPr>
              <a:t>Методическая продукция, как форма обобщения педагогического опыта</a:t>
            </a:r>
            <a:endParaRPr lang="ru-RU" sz="3200" dirty="0"/>
          </a:p>
        </p:txBody>
      </p:sp>
      <p:sp>
        <p:nvSpPr>
          <p:cNvPr id="3" name="Объект 2"/>
          <p:cNvSpPr>
            <a:spLocks noGrp="1"/>
          </p:cNvSpPr>
          <p:nvPr>
            <p:ph idx="1"/>
          </p:nvPr>
        </p:nvSpPr>
        <p:spPr/>
        <p:txBody>
          <a:bodyPr>
            <a:normAutofit fontScale="92500" lnSpcReduction="10000"/>
          </a:bodyPr>
          <a:lstStyle/>
          <a:p>
            <a:r>
              <a:rPr lang="ru-RU" u="sng" dirty="0"/>
              <a:t>Организационно-методическая</a:t>
            </a:r>
            <a:endParaRPr lang="ru-RU" dirty="0"/>
          </a:p>
          <a:p>
            <a:r>
              <a:rPr lang="ru-RU" dirty="0"/>
              <a:t>Инструктивно-методическое письмо, методическая записка, памятка, положение, методическая разработка, методические рекомендации, сборник материалов научно-практических конференций.</a:t>
            </a:r>
          </a:p>
          <a:p>
            <a:r>
              <a:rPr lang="ru-RU" u="sng" dirty="0"/>
              <a:t>Учебная</a:t>
            </a:r>
            <a:endParaRPr lang="ru-RU" dirty="0"/>
          </a:p>
          <a:p>
            <a:r>
              <a:rPr lang="ru-RU" dirty="0"/>
              <a:t>Учебник, учебное пособие, учебно-методическое пособие, рабочая тетрадь, образовательная программа, самоучитель.</a:t>
            </a:r>
          </a:p>
        </p:txBody>
      </p:sp>
    </p:spTree>
    <p:extLst>
      <p:ext uri="{BB962C8B-B14F-4D97-AF65-F5344CB8AC3E}">
        <p14:creationId xmlns:p14="http://schemas.microsoft.com/office/powerpoint/2010/main" val="581867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C00000"/>
                </a:solidFill>
              </a:rPr>
              <a:t>Методическая продукция, как форма обобщения педагогического опыта</a:t>
            </a:r>
            <a:endParaRPr lang="ru-RU" sz="3200" dirty="0"/>
          </a:p>
        </p:txBody>
      </p:sp>
      <p:sp>
        <p:nvSpPr>
          <p:cNvPr id="3" name="Объект 2"/>
          <p:cNvSpPr>
            <a:spLocks noGrp="1"/>
          </p:cNvSpPr>
          <p:nvPr>
            <p:ph idx="1"/>
          </p:nvPr>
        </p:nvSpPr>
        <p:spPr/>
        <p:txBody>
          <a:bodyPr>
            <a:normAutofit fontScale="85000" lnSpcReduction="20000"/>
          </a:bodyPr>
          <a:lstStyle/>
          <a:p>
            <a:r>
              <a:rPr lang="ru-RU" u="sng" dirty="0"/>
              <a:t>Прикладная</a:t>
            </a:r>
            <a:endParaRPr lang="ru-RU" dirty="0"/>
          </a:p>
          <a:p>
            <a:r>
              <a:rPr lang="ru-RU" dirty="0"/>
              <a:t>Сценарий, график, диаграмма, тематическая папка, каталог, плакат, сборник упражнений, картотека, тематическая подборка.</a:t>
            </a:r>
          </a:p>
          <a:p>
            <a:r>
              <a:rPr lang="ru-RU" dirty="0"/>
              <a:t>С методической точки зрения наибольший интерес в плане обобщения опыта представляют </a:t>
            </a:r>
            <a:r>
              <a:rPr lang="ru-RU" b="1" dirty="0"/>
              <a:t>методические рекомендации, статья</a:t>
            </a:r>
            <a:r>
              <a:rPr lang="ru-RU" dirty="0"/>
              <a:t> и собственно </a:t>
            </a:r>
            <a:r>
              <a:rPr lang="ru-RU" b="1" dirty="0"/>
              <a:t>описание опыта</a:t>
            </a:r>
            <a:r>
              <a:rPr lang="ru-RU" dirty="0"/>
              <a:t>.  Представленные ниже структура методических рекомендаций  и этапы работы над ними  перекликаются со структурой описания опыта.</a:t>
            </a:r>
          </a:p>
          <a:p>
            <a:endParaRPr lang="ru-RU" dirty="0"/>
          </a:p>
        </p:txBody>
      </p:sp>
    </p:spTree>
    <p:extLst>
      <p:ext uri="{BB962C8B-B14F-4D97-AF65-F5344CB8AC3E}">
        <p14:creationId xmlns:p14="http://schemas.microsoft.com/office/powerpoint/2010/main" val="1852650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4.1. Структура описания опыта</a:t>
            </a:r>
          </a:p>
        </p:txBody>
      </p:sp>
      <p:sp>
        <p:nvSpPr>
          <p:cNvPr id="3" name="Объект 2"/>
          <p:cNvSpPr>
            <a:spLocks noGrp="1"/>
          </p:cNvSpPr>
          <p:nvPr>
            <p:ph idx="1"/>
          </p:nvPr>
        </p:nvSpPr>
        <p:spPr/>
        <p:txBody>
          <a:bodyPr>
            <a:normAutofit fontScale="92500" lnSpcReduction="20000"/>
          </a:bodyPr>
          <a:lstStyle/>
          <a:p>
            <a:r>
              <a:rPr lang="ru-RU" dirty="0"/>
              <a:t>Систематизированное описание и представление опыта предполагает его письменное изложение с возможными приложениями, на которые обязательно приводятся ссылки в тексте. Структура текста описания опыта произвольная, но его содержание должно отражать сущность конкретного опыта педагога, его достижения, авторские находки, а не выдвинутые другими педагогами, учёными теоретические принципы, концепции.</a:t>
            </a:r>
          </a:p>
        </p:txBody>
      </p:sp>
    </p:spTree>
    <p:extLst>
      <p:ext uri="{BB962C8B-B14F-4D97-AF65-F5344CB8AC3E}">
        <p14:creationId xmlns:p14="http://schemas.microsoft.com/office/powerpoint/2010/main" val="1904853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Примерная структура описания педагогического опыта:</a:t>
            </a:r>
            <a:endParaRPr lang="ru-RU" dirty="0"/>
          </a:p>
        </p:txBody>
      </p:sp>
      <p:sp>
        <p:nvSpPr>
          <p:cNvPr id="3" name="Объект 2"/>
          <p:cNvSpPr>
            <a:spLocks noGrp="1"/>
          </p:cNvSpPr>
          <p:nvPr>
            <p:ph idx="1"/>
          </p:nvPr>
        </p:nvSpPr>
        <p:spPr/>
        <p:txBody>
          <a:bodyPr>
            <a:normAutofit fontScale="85000" lnSpcReduction="20000"/>
          </a:bodyPr>
          <a:lstStyle/>
          <a:p>
            <a:r>
              <a:rPr lang="ru-RU" dirty="0"/>
              <a:t>1.Условия формирования опыта.</a:t>
            </a:r>
          </a:p>
          <a:p>
            <a:r>
              <a:rPr lang="ru-RU" dirty="0"/>
              <a:t>2.Теоретическая база опыта.</a:t>
            </a:r>
          </a:p>
          <a:p>
            <a:r>
              <a:rPr lang="ru-RU" dirty="0"/>
              <a:t>3.Актуальность и перспективность опыта.</a:t>
            </a:r>
          </a:p>
          <a:p>
            <a:r>
              <a:rPr lang="ru-RU" dirty="0"/>
              <a:t>4.Новизна опыта.</a:t>
            </a:r>
          </a:p>
          <a:p>
            <a:r>
              <a:rPr lang="ru-RU" dirty="0"/>
              <a:t>5.Адресность опыта.</a:t>
            </a:r>
          </a:p>
          <a:p>
            <a:r>
              <a:rPr lang="ru-RU" dirty="0"/>
              <a:t>6.Трудоёмкость опыта.</a:t>
            </a:r>
          </a:p>
          <a:p>
            <a:r>
              <a:rPr lang="ru-RU" dirty="0"/>
              <a:t>7.Технология опыта.</a:t>
            </a:r>
          </a:p>
          <a:p>
            <a:r>
              <a:rPr lang="ru-RU" dirty="0"/>
              <a:t>8.Результативность опыта.</a:t>
            </a:r>
          </a:p>
          <a:p>
            <a:pPr marL="0" indent="0">
              <a:buNone/>
            </a:pPr>
            <a:r>
              <a:rPr lang="ru-RU" dirty="0"/>
              <a:t>Композиционно в описываемом опыте могут выделяться вводная, основная и заключительная части.</a:t>
            </a:r>
          </a:p>
          <a:p>
            <a:endParaRPr lang="ru-RU" dirty="0"/>
          </a:p>
        </p:txBody>
      </p:sp>
    </p:spTree>
    <p:extLst>
      <p:ext uri="{BB962C8B-B14F-4D97-AF65-F5344CB8AC3E}">
        <p14:creationId xmlns:p14="http://schemas.microsoft.com/office/powerpoint/2010/main" val="4073917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Вводная часть</a:t>
            </a:r>
            <a:br>
              <a:rPr lang="ru-RU" dirty="0" smtClean="0"/>
            </a:br>
            <a:endParaRPr lang="ru-RU" dirty="0"/>
          </a:p>
        </p:txBody>
      </p:sp>
      <p:sp>
        <p:nvSpPr>
          <p:cNvPr id="3" name="Объект 2"/>
          <p:cNvSpPr>
            <a:spLocks noGrp="1"/>
          </p:cNvSpPr>
          <p:nvPr>
            <p:ph idx="1"/>
          </p:nvPr>
        </p:nvSpPr>
        <p:spPr/>
        <p:txBody>
          <a:bodyPr>
            <a:normAutofit fontScale="92500" lnSpcReduction="20000"/>
          </a:bodyPr>
          <a:lstStyle/>
          <a:p>
            <a:r>
              <a:rPr lang="ru-RU" dirty="0" smtClean="0"/>
              <a:t>Указываются </a:t>
            </a:r>
            <a:r>
              <a:rPr lang="ru-RU" dirty="0"/>
              <a:t>актуальность рассматриваемого опыта, тема, предмет материала, сформулированные в заглавии; показывается научно-практическая значимость, проблематичность рассматриваемого опыта, чтобы у педагога создалась определенная установка на восприятие его содержания и возник целенаправленный интерес. Целесообразно очертить круг вопросов, которые будут рассматриваться в опыте. Необходимо отметить индивидуальный вклад автора.</a:t>
            </a:r>
          </a:p>
          <a:p>
            <a:endParaRPr lang="ru-RU" dirty="0"/>
          </a:p>
        </p:txBody>
      </p:sp>
    </p:spTree>
    <p:extLst>
      <p:ext uri="{BB962C8B-B14F-4D97-AF65-F5344CB8AC3E}">
        <p14:creationId xmlns:p14="http://schemas.microsoft.com/office/powerpoint/2010/main" val="607622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Основная часть</a:t>
            </a:r>
            <a:br>
              <a:rPr lang="ru-RU" dirty="0" smtClean="0"/>
            </a:br>
            <a:endParaRPr lang="ru-RU" dirty="0"/>
          </a:p>
        </p:txBody>
      </p:sp>
      <p:sp>
        <p:nvSpPr>
          <p:cNvPr id="3" name="Объект 2"/>
          <p:cNvSpPr>
            <a:spLocks noGrp="1"/>
          </p:cNvSpPr>
          <p:nvPr>
            <p:ph idx="1"/>
          </p:nvPr>
        </p:nvSpPr>
        <p:spPr/>
        <p:txBody>
          <a:bodyPr>
            <a:normAutofit fontScale="92500" lnSpcReduction="10000"/>
          </a:bodyPr>
          <a:lstStyle/>
          <a:p>
            <a:r>
              <a:rPr lang="ru-RU" dirty="0" smtClean="0"/>
              <a:t>Даётся </a:t>
            </a:r>
            <a:r>
              <a:rPr lang="ru-RU" dirty="0"/>
              <a:t>изложение рассматриваемого опыта, освещаются существующие подходы и пути их решения. Основную часть можно начать с описания достигнутых результатов в опыте педагога. Важно выявить и обосновать те конкретные противоречия, которые обусловили творческий поиск. При описании опыта в частных и общих выводах и их обоснований должно проявиться авторское отношение к нему.</a:t>
            </a:r>
          </a:p>
          <a:p>
            <a:endParaRPr lang="ru-RU" dirty="0"/>
          </a:p>
        </p:txBody>
      </p:sp>
    </p:spTree>
    <p:extLst>
      <p:ext uri="{BB962C8B-B14F-4D97-AF65-F5344CB8AC3E}">
        <p14:creationId xmlns:p14="http://schemas.microsoft.com/office/powerpoint/2010/main" val="2381091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Заключительная часть</a:t>
            </a:r>
            <a:r>
              <a:rPr lang="ru-RU" dirty="0" smtClean="0"/>
              <a:t/>
            </a:r>
            <a:br>
              <a:rPr lang="ru-RU" dirty="0" smtClean="0"/>
            </a:br>
            <a:endParaRPr lang="ru-RU" dirty="0"/>
          </a:p>
        </p:txBody>
      </p:sp>
      <p:sp>
        <p:nvSpPr>
          <p:cNvPr id="3" name="Объект 2"/>
          <p:cNvSpPr>
            <a:spLocks noGrp="1"/>
          </p:cNvSpPr>
          <p:nvPr>
            <p:ph idx="1"/>
          </p:nvPr>
        </p:nvSpPr>
        <p:spPr/>
        <p:txBody>
          <a:bodyPr>
            <a:normAutofit lnSpcReduction="10000"/>
          </a:bodyPr>
          <a:lstStyle/>
          <a:p>
            <a:r>
              <a:rPr lang="ru-RU" dirty="0" smtClean="0"/>
              <a:t>Содержит </a:t>
            </a:r>
            <a:r>
              <a:rPr lang="ru-RU" dirty="0"/>
              <a:t>сведения о фактическом состоянии проанализированной проблемы. Здесь прослеживаются причинно-следственные связи между используемыми педагогом средствами и полученными результатами. В заключительной части могут быть даны выводы и рекомендации, а также прогнозы, отражающие перспективы развития данного опыта, проблемы и пути их решения.</a:t>
            </a:r>
          </a:p>
        </p:txBody>
      </p:sp>
    </p:spTree>
    <p:extLst>
      <p:ext uri="{BB962C8B-B14F-4D97-AF65-F5344CB8AC3E}">
        <p14:creationId xmlns:p14="http://schemas.microsoft.com/office/powerpoint/2010/main" val="1254259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Приложения </a:t>
            </a:r>
            <a:endParaRPr lang="ru-RU" dirty="0">
              <a:solidFill>
                <a:srgbClr val="C00000"/>
              </a:solidFill>
            </a:endParaRPr>
          </a:p>
        </p:txBody>
      </p:sp>
      <p:sp>
        <p:nvSpPr>
          <p:cNvPr id="3" name="Объект 2"/>
          <p:cNvSpPr>
            <a:spLocks noGrp="1"/>
          </p:cNvSpPr>
          <p:nvPr>
            <p:ph idx="1"/>
          </p:nvPr>
        </p:nvSpPr>
        <p:spPr>
          <a:xfrm>
            <a:off x="457200" y="1340768"/>
            <a:ext cx="8435280" cy="5040560"/>
          </a:xfrm>
        </p:spPr>
        <p:txBody>
          <a:bodyPr>
            <a:normAutofit fontScale="77500" lnSpcReduction="20000"/>
          </a:bodyPr>
          <a:lstStyle/>
          <a:p>
            <a:r>
              <a:rPr lang="ru-RU" b="1" dirty="0"/>
              <a:t>Приложение</a:t>
            </a:r>
            <a:endParaRPr lang="ru-RU" dirty="0"/>
          </a:p>
          <a:p>
            <a:pPr marL="0" indent="0">
              <a:buNone/>
            </a:pPr>
            <a:r>
              <a:rPr lang="ru-RU" dirty="0"/>
              <a:t>Составляется при необходимости. Таблицы, примеры, материалы справочного </a:t>
            </a:r>
            <a:r>
              <a:rPr lang="ru-RU" dirty="0" smtClean="0"/>
              <a:t>характера, видеоролики, мультимедийные презентации </a:t>
            </a:r>
            <a:r>
              <a:rPr lang="ru-RU" dirty="0"/>
              <a:t>и пр. не должны повторять текст работы, а лишь служить её </a:t>
            </a:r>
            <a:r>
              <a:rPr lang="ru-RU" dirty="0" smtClean="0"/>
              <a:t>дополнением.</a:t>
            </a:r>
          </a:p>
          <a:p>
            <a:r>
              <a:rPr lang="ru-RU" b="1" dirty="0" smtClean="0"/>
              <a:t>Библиография</a:t>
            </a:r>
            <a:endParaRPr lang="ru-RU" dirty="0"/>
          </a:p>
          <a:p>
            <a:pPr marL="0" indent="0">
              <a:buNone/>
            </a:pPr>
            <a:r>
              <a:rPr lang="ru-RU" dirty="0"/>
              <a:t>В библиографии приводится список использованных источников, на которые должны быть ссылки в тексте.</a:t>
            </a:r>
          </a:p>
          <a:p>
            <a:r>
              <a:rPr lang="ru-RU" dirty="0"/>
              <a:t>Описанный педагогический опыт имеет титульный лист, на котором указываются: полное наименование учреждения образования; тема работы;  ФИО (полностью) автора, должность, населённый пункт, </a:t>
            </a:r>
            <a:r>
              <a:rPr lang="ru-RU" dirty="0" smtClean="0"/>
              <a:t>епархия, год </a:t>
            </a:r>
            <a:r>
              <a:rPr lang="ru-RU" dirty="0"/>
              <a:t>представления материала.</a:t>
            </a:r>
          </a:p>
          <a:p>
            <a:endParaRPr lang="ru-RU" dirty="0"/>
          </a:p>
        </p:txBody>
      </p:sp>
    </p:spTree>
    <p:extLst>
      <p:ext uri="{BB962C8B-B14F-4D97-AF65-F5344CB8AC3E}">
        <p14:creationId xmlns:p14="http://schemas.microsoft.com/office/powerpoint/2010/main" val="3155324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4.2. Примерная структура методических рекомендаций</a:t>
            </a:r>
            <a:endParaRPr lang="ru-RU" dirty="0">
              <a:solidFill>
                <a:srgbClr val="C00000"/>
              </a:solidFill>
            </a:endParaRPr>
          </a:p>
        </p:txBody>
      </p:sp>
      <p:sp>
        <p:nvSpPr>
          <p:cNvPr id="3" name="Объект 2"/>
          <p:cNvSpPr>
            <a:spLocks noGrp="1"/>
          </p:cNvSpPr>
          <p:nvPr>
            <p:ph idx="1"/>
          </p:nvPr>
        </p:nvSpPr>
        <p:spPr/>
        <p:txBody>
          <a:bodyPr>
            <a:normAutofit fontScale="77500" lnSpcReduction="20000"/>
          </a:bodyPr>
          <a:lstStyle/>
          <a:p>
            <a:r>
              <a:rPr lang="ru-RU" dirty="0"/>
              <a:t>Методические рекомендации – комплекс предложений и указаний педагогическим кадрам в выработке решений, основанных на достижениях науки и передового педагогического опыта с учетом конкретных условий и особенностей деятельности.  При работе над методическими рекомендациями автору необходимо четко определить цель работы, подчинив её все содержание; обязательно указать, кому адресованы рекомендации.   При обобщении опыта в методических рекомендациях необходимо раскрыть, какими методическими приёмами и </a:t>
            </a:r>
            <a:r>
              <a:rPr lang="ru-RU" dirty="0" err="1"/>
              <a:t>сособами</a:t>
            </a:r>
            <a:r>
              <a:rPr lang="ru-RU" dirty="0"/>
              <a:t> достигаются успехи в образовательном процессе в объединениях обучающихся или в учреждении в целом.</a:t>
            </a:r>
          </a:p>
        </p:txBody>
      </p:sp>
    </p:spTree>
    <p:extLst>
      <p:ext uri="{BB962C8B-B14F-4D97-AF65-F5344CB8AC3E}">
        <p14:creationId xmlns:p14="http://schemas.microsoft.com/office/powerpoint/2010/main" val="381541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Обобщение и распространение передового педагогического опыта</a:t>
            </a:r>
            <a:endParaRPr lang="ru-RU" dirty="0"/>
          </a:p>
        </p:txBody>
      </p:sp>
      <p:sp>
        <p:nvSpPr>
          <p:cNvPr id="3" name="Объект 2"/>
          <p:cNvSpPr>
            <a:spLocks noGrp="1"/>
          </p:cNvSpPr>
          <p:nvPr>
            <p:ph idx="1"/>
          </p:nvPr>
        </p:nvSpPr>
        <p:spPr/>
        <p:txBody>
          <a:bodyPr>
            <a:normAutofit fontScale="85000" lnSpcReduction="20000"/>
          </a:bodyPr>
          <a:lstStyle/>
          <a:p>
            <a:r>
              <a:rPr lang="ru-RU" dirty="0"/>
              <a:t>По А.А. Глинскому, «педагогический опыт - это эффективный опыт, который позволяет достигать оптимальных результатов в образовательном процессе при сравнительно незначительных затратах сил, времени и средств. При этом оптимальность рассматривается как достижение наилучшего результата в данных условиях при минимальных затратах времени и усилий всех участников образовательного процесса, а эффективность - как степень достижения заданной педагогической цели с учётом оптимальности</a:t>
            </a:r>
            <a:r>
              <a:rPr lang="ru-RU" dirty="0" smtClean="0"/>
              <a:t>» </a:t>
            </a:r>
            <a:r>
              <a:rPr lang="ru-RU" sz="1600" dirty="0"/>
              <a:t>[1,  с. 203</a:t>
            </a:r>
            <a:r>
              <a:rPr lang="ru-RU" sz="1600" dirty="0" smtClean="0"/>
              <a:t>]</a:t>
            </a:r>
          </a:p>
          <a:p>
            <a:pPr marL="0" indent="0">
              <a:buNone/>
            </a:pPr>
            <a:r>
              <a:rPr lang="ru-RU" sz="1800" i="1" dirty="0" smtClean="0"/>
              <a:t>(</a:t>
            </a:r>
            <a:r>
              <a:rPr lang="ru-RU" sz="1800" i="1" dirty="0"/>
              <a:t>Глинский, А.А. Актуальные вопросы современного школоведения: пособие для руководящих работников общеобразовательных учреждений, специалистов отделов (управлений) образования и системы повышения квалификации /А. А. Глинский. - Минск: АПО, 2010.-341 с</a:t>
            </a:r>
            <a:r>
              <a:rPr lang="ru-RU" sz="1800" i="1" dirty="0" smtClean="0"/>
              <a:t>.)</a:t>
            </a:r>
            <a:endParaRPr lang="ru-RU" sz="1800" i="1" dirty="0"/>
          </a:p>
        </p:txBody>
      </p:sp>
      <p:sp>
        <p:nvSpPr>
          <p:cNvPr id="4" name="Нижний колонтитул 3"/>
          <p:cNvSpPr>
            <a:spLocks noGrp="1"/>
          </p:cNvSpPr>
          <p:nvPr>
            <p:ph type="ftr" sz="quarter" idx="11"/>
          </p:nvPr>
        </p:nvSpPr>
        <p:spPr>
          <a:xfrm>
            <a:off x="3124200" y="6356350"/>
            <a:ext cx="4400128"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3219516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1.    Вступительная часть</a:t>
            </a:r>
            <a:endParaRPr lang="ru-RU" b="1" dirty="0">
              <a:solidFill>
                <a:srgbClr val="C00000"/>
              </a:solidFill>
            </a:endParaRPr>
          </a:p>
        </p:txBody>
      </p:sp>
      <p:sp>
        <p:nvSpPr>
          <p:cNvPr id="3" name="Объект 2"/>
          <p:cNvSpPr>
            <a:spLocks noGrp="1"/>
          </p:cNvSpPr>
          <p:nvPr>
            <p:ph idx="1"/>
          </p:nvPr>
        </p:nvSpPr>
        <p:spPr/>
        <p:txBody>
          <a:bodyPr/>
          <a:lstStyle/>
          <a:p>
            <a:r>
              <a:rPr lang="ru-RU" dirty="0"/>
              <a:t>1.    Вступительная часть – объяснительная записка, где обосновывается актуальность и необходимость данной работы, определяется цель составления данных методических рекомендаций, даётся краткий анализ положения дел по данному вопросу, разъясняется, какую помощь призвана оказать работа, указывается, кому адресована работа.</a:t>
            </a:r>
          </a:p>
        </p:txBody>
      </p:sp>
    </p:spTree>
    <p:extLst>
      <p:ext uri="{BB962C8B-B14F-4D97-AF65-F5344CB8AC3E}">
        <p14:creationId xmlns:p14="http://schemas.microsoft.com/office/powerpoint/2010/main" val="2559194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2.     Основная часть.</a:t>
            </a:r>
            <a:endParaRPr lang="ru-RU" dirty="0">
              <a:solidFill>
                <a:srgbClr val="C00000"/>
              </a:solidFill>
            </a:endParaRPr>
          </a:p>
        </p:txBody>
      </p:sp>
      <p:sp>
        <p:nvSpPr>
          <p:cNvPr id="3" name="Объект 2"/>
          <p:cNvSpPr>
            <a:spLocks noGrp="1"/>
          </p:cNvSpPr>
          <p:nvPr>
            <p:ph idx="1"/>
          </p:nvPr>
        </p:nvSpPr>
        <p:spPr/>
        <p:txBody>
          <a:bodyPr>
            <a:normAutofit lnSpcReduction="10000"/>
          </a:bodyPr>
          <a:lstStyle/>
          <a:p>
            <a:r>
              <a:rPr lang="ru-RU" dirty="0" smtClean="0"/>
              <a:t>Содержание </a:t>
            </a:r>
            <a:r>
              <a:rPr lang="ru-RU" dirty="0"/>
              <a:t>этой части состоит из анализа и описания передовых технологий, которыми пользуются руководители, педагоги дополнительного образования для достижения поставленных целей.  Одновременно указывается, что именно рекомендуется делать для исправления и улучшения существующего положения, даётся описание перспективы результатов использования рекомендаций.</a:t>
            </a:r>
          </a:p>
        </p:txBody>
      </p:sp>
    </p:spTree>
    <p:extLst>
      <p:ext uri="{BB962C8B-B14F-4D97-AF65-F5344CB8AC3E}">
        <p14:creationId xmlns:p14="http://schemas.microsoft.com/office/powerpoint/2010/main" val="215450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363272" cy="5505475"/>
          </a:xfrm>
        </p:spPr>
        <p:txBody>
          <a:bodyPr>
            <a:normAutofit/>
          </a:bodyPr>
          <a:lstStyle/>
          <a:p>
            <a:r>
              <a:rPr lang="ru-RU" dirty="0"/>
              <a:t>3.    Заключение. Здесь излагаются краткие, четкие выводы, логически вытекающие из содержания методических рекомендаций.</a:t>
            </a:r>
          </a:p>
          <a:p>
            <a:r>
              <a:rPr lang="ru-RU" dirty="0"/>
              <a:t>4.    Список использованной литературы. Даётся в алфавитном порядке с указанием автора, полного названия, места издания, издательства, года издания.</a:t>
            </a:r>
          </a:p>
          <a:p>
            <a:r>
              <a:rPr lang="ru-RU" dirty="0"/>
              <a:t>5.    Приложения (памятки, схемы, графики, конспекты занятий и т.п.)</a:t>
            </a:r>
          </a:p>
          <a:p>
            <a:endParaRPr lang="ru-RU" dirty="0"/>
          </a:p>
        </p:txBody>
      </p:sp>
    </p:spTree>
    <p:extLst>
      <p:ext uri="{BB962C8B-B14F-4D97-AF65-F5344CB8AC3E}">
        <p14:creationId xmlns:p14="http://schemas.microsoft.com/office/powerpoint/2010/main" val="302721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smtClean="0">
                <a:solidFill>
                  <a:srgbClr val="C00000"/>
                </a:solidFill>
              </a:rPr>
              <a:t>Этапы подготовки к написанию методических рекомендаций</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Объект 2"/>
          <p:cNvSpPr>
            <a:spLocks noGrp="1"/>
          </p:cNvSpPr>
          <p:nvPr>
            <p:ph idx="1"/>
          </p:nvPr>
        </p:nvSpPr>
        <p:spPr/>
        <p:txBody>
          <a:bodyPr>
            <a:normAutofit fontScale="92500" lnSpcReduction="10000"/>
          </a:bodyPr>
          <a:lstStyle/>
          <a:p>
            <a:r>
              <a:rPr lang="ru-RU" dirty="0" smtClean="0"/>
              <a:t>Выбор </a:t>
            </a:r>
            <a:r>
              <a:rPr lang="ru-RU" dirty="0"/>
              <a:t>актуальной темы.</a:t>
            </a:r>
          </a:p>
          <a:p>
            <a:r>
              <a:rPr lang="ru-RU" dirty="0"/>
              <a:t>Изучение информации по избранной теме.</a:t>
            </a:r>
          </a:p>
          <a:p>
            <a:r>
              <a:rPr lang="ru-RU" dirty="0"/>
              <a:t>Составление плана.</a:t>
            </a:r>
          </a:p>
          <a:p>
            <a:r>
              <a:rPr lang="ru-RU" dirty="0"/>
              <a:t>Накопление фактического материала.</a:t>
            </a:r>
          </a:p>
          <a:p>
            <a:r>
              <a:rPr lang="ru-RU" dirty="0"/>
              <a:t>Подбор наиболее ярких, характерных фактов для обоснования приведенных положений и рекомендаций.</a:t>
            </a:r>
          </a:p>
          <a:p>
            <a:r>
              <a:rPr lang="ru-RU" dirty="0"/>
              <a:t>Распределение содержания работы по разделам.</a:t>
            </a:r>
          </a:p>
          <a:p>
            <a:endParaRPr lang="ru-RU" dirty="0"/>
          </a:p>
        </p:txBody>
      </p:sp>
    </p:spTree>
    <p:extLst>
      <p:ext uri="{BB962C8B-B14F-4D97-AF65-F5344CB8AC3E}">
        <p14:creationId xmlns:p14="http://schemas.microsoft.com/office/powerpoint/2010/main" val="733537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4.3. Требования к написанию и оформлению статьи</a:t>
            </a:r>
          </a:p>
        </p:txBody>
      </p:sp>
      <p:sp>
        <p:nvSpPr>
          <p:cNvPr id="3" name="Объект 2"/>
          <p:cNvSpPr>
            <a:spLocks noGrp="1"/>
          </p:cNvSpPr>
          <p:nvPr>
            <p:ph idx="1"/>
          </p:nvPr>
        </p:nvSpPr>
        <p:spPr/>
        <p:txBody>
          <a:bodyPr>
            <a:normAutofit fontScale="70000" lnSpcReduction="20000"/>
          </a:bodyPr>
          <a:lstStyle/>
          <a:p>
            <a:r>
              <a:rPr lang="ru-RU" b="1" dirty="0"/>
              <a:t>Статья</a:t>
            </a:r>
            <a:r>
              <a:rPr lang="ru-RU" dirty="0"/>
              <a:t> – самостоятельная описательная текстовая единица, являющаяся составной частью более крупного по объему издания (книги, газеты, научной монографии). Статьи  бывают </a:t>
            </a:r>
            <a:r>
              <a:rPr lang="ru-RU" i="1" dirty="0"/>
              <a:t>экспериментальные, теоретические, обзорные.</a:t>
            </a:r>
            <a:r>
              <a:rPr lang="ru-RU" dirty="0"/>
              <a:t> </a:t>
            </a:r>
          </a:p>
          <a:p>
            <a:r>
              <a:rPr lang="ru-RU" b="1" i="1" dirty="0"/>
              <a:t>Заглавие статьи</a:t>
            </a:r>
            <a:r>
              <a:rPr lang="ru-RU" dirty="0"/>
              <a:t> зависит от её типа. Если статья теоретическая, то в начале ставится существительное, далее идут связующие слова и снова существительное, например: «Информационная культура как необходимое условие научно-исследовательской деятельности педагога». Формулировка заглавия экспериментальной статьи будет выглядеть так: «О результатах исследования уровня информационной культуры педагогов ООДЭБЦ». Обзорная статья часто начинается со слов: «К вопросу…», например: «К вопросу формирования информационной культуры педагогов».</a:t>
            </a:r>
          </a:p>
          <a:p>
            <a:endParaRPr lang="ru-RU" dirty="0"/>
          </a:p>
        </p:txBody>
      </p:sp>
    </p:spTree>
    <p:extLst>
      <p:ext uri="{BB962C8B-B14F-4D97-AF65-F5344CB8AC3E}">
        <p14:creationId xmlns:p14="http://schemas.microsoft.com/office/powerpoint/2010/main" val="3983121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Требования к написанию и оформлению статьи</a:t>
            </a:r>
            <a:endParaRPr lang="ru-RU" dirty="0"/>
          </a:p>
        </p:txBody>
      </p:sp>
      <p:sp>
        <p:nvSpPr>
          <p:cNvPr id="3" name="Объект 2"/>
          <p:cNvSpPr>
            <a:spLocks noGrp="1"/>
          </p:cNvSpPr>
          <p:nvPr>
            <p:ph idx="1"/>
          </p:nvPr>
        </p:nvSpPr>
        <p:spPr/>
        <p:txBody>
          <a:bodyPr>
            <a:normAutofit fontScale="70000" lnSpcReduction="20000"/>
          </a:bodyPr>
          <a:lstStyle/>
          <a:p>
            <a:r>
              <a:rPr lang="ru-RU" i="1" dirty="0"/>
              <a:t>Объём статей может быть разным.</a:t>
            </a:r>
            <a:r>
              <a:rPr lang="ru-RU" dirty="0"/>
              <a:t> Небольшие по объёму статьи состоят из заголовка, фамилии автора, ключевых слов, введения, описания опыта или методики, результатов, заключения и литературы. Достаточно большие по объёму статьи включают заголовок, реферат или аннотация (краткое изложение содержания статьи), ключевые слова, оглавление, обозначения, введение, основной текст, заключение, литературу.</a:t>
            </a:r>
          </a:p>
          <a:p>
            <a:r>
              <a:rPr lang="ru-RU" dirty="0"/>
              <a:t>Попытаемся рассмотреть важнейшие моменты процесса оформления публикации, затронуть ключевые вопросы подготовки материалов к изданию, помочь грамотно организовать работу по написанию публикации и над созданием единства всех ее элементов.</a:t>
            </a:r>
          </a:p>
          <a:p>
            <a:endParaRPr lang="ru-RU" dirty="0"/>
          </a:p>
        </p:txBody>
      </p:sp>
    </p:spTree>
    <p:extLst>
      <p:ext uri="{BB962C8B-B14F-4D97-AF65-F5344CB8AC3E}">
        <p14:creationId xmlns:p14="http://schemas.microsoft.com/office/powerpoint/2010/main" val="274382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Для написания статьи необходимо:</a:t>
            </a:r>
            <a:r>
              <a:rPr lang="ru-RU" dirty="0" smtClean="0"/>
              <a:t/>
            </a:r>
            <a:br>
              <a:rPr lang="ru-RU" dirty="0" smtClean="0"/>
            </a:br>
            <a:endParaRPr lang="ru-RU" dirty="0"/>
          </a:p>
        </p:txBody>
      </p:sp>
      <p:sp>
        <p:nvSpPr>
          <p:cNvPr id="3" name="Объект 2"/>
          <p:cNvSpPr>
            <a:spLocks noGrp="1"/>
          </p:cNvSpPr>
          <p:nvPr>
            <p:ph idx="1"/>
          </p:nvPr>
        </p:nvSpPr>
        <p:spPr/>
        <p:txBody>
          <a:bodyPr>
            <a:normAutofit fontScale="92500" lnSpcReduction="10000"/>
          </a:bodyPr>
          <a:lstStyle/>
          <a:p>
            <a:r>
              <a:rPr lang="ru-RU" dirty="0"/>
              <a:t> </a:t>
            </a:r>
            <a:r>
              <a:rPr lang="ru-RU" dirty="0" smtClean="0"/>
              <a:t>- </a:t>
            </a:r>
            <a:r>
              <a:rPr lang="ru-RU" dirty="0"/>
              <a:t>четко сформулировать название статьи;</a:t>
            </a:r>
          </a:p>
          <a:p>
            <a:r>
              <a:rPr lang="ru-RU" dirty="0"/>
              <a:t>- составить план;</a:t>
            </a:r>
          </a:p>
          <a:p>
            <a:r>
              <a:rPr lang="ru-RU" dirty="0"/>
              <a:t>- придерживаться темы;</a:t>
            </a:r>
          </a:p>
          <a:p>
            <a:r>
              <a:rPr lang="ru-RU" dirty="0"/>
              <a:t>- оформить мысли </a:t>
            </a:r>
            <a:r>
              <a:rPr lang="ru-RU" dirty="0" err="1"/>
              <a:t>тезисно</a:t>
            </a:r>
            <a:r>
              <a:rPr lang="ru-RU" dirty="0"/>
              <a:t>;</a:t>
            </a:r>
          </a:p>
          <a:p>
            <a:r>
              <a:rPr lang="ru-RU" dirty="0"/>
              <a:t>- подобрать к тезису соответствующие примеры, факты, аргументы;</a:t>
            </a:r>
          </a:p>
          <a:p>
            <a:r>
              <a:rPr lang="ru-RU" dirty="0"/>
              <a:t>- обобщить материал и сделать вывод;</a:t>
            </a:r>
          </a:p>
          <a:p>
            <a:r>
              <a:rPr lang="ru-RU" dirty="0"/>
              <a:t>- пользоваться источниками (делать ссылки, цитировать).</a:t>
            </a:r>
          </a:p>
        </p:txBody>
      </p:sp>
    </p:spTree>
    <p:extLst>
      <p:ext uri="{BB962C8B-B14F-4D97-AF65-F5344CB8AC3E}">
        <p14:creationId xmlns:p14="http://schemas.microsoft.com/office/powerpoint/2010/main" val="499709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Для написания статьи необходимо:</a:t>
            </a:r>
            <a:r>
              <a:rPr lang="ru-RU" dirty="0"/>
              <a:t/>
            </a:r>
            <a:br>
              <a:rPr lang="ru-RU" dirty="0"/>
            </a:br>
            <a:endParaRPr lang="ru-RU" dirty="0"/>
          </a:p>
        </p:txBody>
      </p:sp>
      <p:sp>
        <p:nvSpPr>
          <p:cNvPr id="3" name="Объект 2"/>
          <p:cNvSpPr>
            <a:spLocks noGrp="1"/>
          </p:cNvSpPr>
          <p:nvPr>
            <p:ph idx="1"/>
          </p:nvPr>
        </p:nvSpPr>
        <p:spPr/>
        <p:txBody>
          <a:bodyPr>
            <a:normAutofit fontScale="85000" lnSpcReduction="20000"/>
          </a:bodyPr>
          <a:lstStyle/>
          <a:p>
            <a:r>
              <a:rPr lang="ru-RU" dirty="0"/>
              <a:t>Подготовка статьи для публикации является важным этапом работы автора над тематически завершенным, структурно и литературно оформленным материалом, который включает следующие элементы:</a:t>
            </a:r>
          </a:p>
          <a:p>
            <a:r>
              <a:rPr lang="ru-RU" dirty="0"/>
              <a:t>1)</a:t>
            </a:r>
            <a:r>
              <a:rPr lang="ru-RU" b="1" i="1" dirty="0"/>
              <a:t> Сведения об авторе</a:t>
            </a:r>
            <a:r>
              <a:rPr lang="ru-RU" dirty="0"/>
              <a:t> (авторах): имя, отчество, фамилия (полностью); должность или профессия; место работы (наименование учреждения, адрес, телефон, e - </a:t>
            </a:r>
            <a:r>
              <a:rPr lang="ru-RU" dirty="0" err="1"/>
              <a:t>mail</a:t>
            </a:r>
            <a:r>
              <a:rPr lang="ru-RU" dirty="0"/>
              <a:t>).</a:t>
            </a:r>
          </a:p>
          <a:p>
            <a:r>
              <a:rPr lang="ru-RU" dirty="0"/>
              <a:t>В печатном или электронном издании сведения об авторе могут помещаться перед заголовком, сразу после него или в конце публикации.</a:t>
            </a:r>
          </a:p>
          <a:p>
            <a:endParaRPr lang="ru-RU" dirty="0"/>
          </a:p>
        </p:txBody>
      </p:sp>
    </p:spTree>
    <p:extLst>
      <p:ext uri="{BB962C8B-B14F-4D97-AF65-F5344CB8AC3E}">
        <p14:creationId xmlns:p14="http://schemas.microsoft.com/office/powerpoint/2010/main" val="518185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Для написания статьи необходимо:</a:t>
            </a:r>
            <a:r>
              <a:rPr lang="ru-RU" dirty="0"/>
              <a:t/>
            </a:r>
            <a:br>
              <a:rPr lang="ru-RU" dirty="0"/>
            </a:br>
            <a:endParaRPr lang="ru-RU" dirty="0"/>
          </a:p>
        </p:txBody>
      </p:sp>
      <p:sp>
        <p:nvSpPr>
          <p:cNvPr id="3" name="Объект 2"/>
          <p:cNvSpPr>
            <a:spLocks noGrp="1"/>
          </p:cNvSpPr>
          <p:nvPr>
            <p:ph idx="1"/>
          </p:nvPr>
        </p:nvSpPr>
        <p:spPr/>
        <p:txBody>
          <a:bodyPr>
            <a:normAutofit fontScale="77500" lnSpcReduction="20000"/>
          </a:bodyPr>
          <a:lstStyle/>
          <a:p>
            <a:r>
              <a:rPr lang="ru-RU" dirty="0"/>
              <a:t>В названии статьи отражается ее тема. К заглавию предъявляются следующие требования: </a:t>
            </a:r>
            <a:r>
              <a:rPr lang="ru-RU" i="1" dirty="0"/>
              <a:t>точность</a:t>
            </a:r>
            <a:r>
              <a:rPr lang="ru-RU" dirty="0"/>
              <a:t> (оно должно точно отражать содержание </a:t>
            </a:r>
            <a:r>
              <a:rPr lang="ru-RU" dirty="0" smtClean="0"/>
              <a:t>статьи);</a:t>
            </a:r>
          </a:p>
          <a:p>
            <a:r>
              <a:rPr lang="ru-RU" dirty="0"/>
              <a:t> </a:t>
            </a:r>
            <a:r>
              <a:rPr lang="ru-RU" i="1" dirty="0"/>
              <a:t>ясность</a:t>
            </a:r>
            <a:r>
              <a:rPr lang="ru-RU" dirty="0"/>
              <a:t> (должно быть понятным); </a:t>
            </a:r>
            <a:endParaRPr lang="ru-RU" dirty="0" smtClean="0"/>
          </a:p>
          <a:p>
            <a:r>
              <a:rPr lang="ru-RU" i="1" dirty="0" smtClean="0"/>
              <a:t>краткость</a:t>
            </a:r>
            <a:r>
              <a:rPr lang="ru-RU" i="1" dirty="0"/>
              <a:t> </a:t>
            </a:r>
            <a:r>
              <a:rPr lang="ru-RU" dirty="0"/>
              <a:t>(включать не более 9-11 слов); </a:t>
            </a:r>
            <a:endParaRPr lang="ru-RU" dirty="0" smtClean="0"/>
          </a:p>
          <a:p>
            <a:r>
              <a:rPr lang="ru-RU" dirty="0"/>
              <a:t> </a:t>
            </a:r>
            <a:r>
              <a:rPr lang="ru-RU" i="1" dirty="0"/>
              <a:t>информативность </a:t>
            </a:r>
            <a:r>
              <a:rPr lang="ru-RU" dirty="0"/>
              <a:t>(слова должны быть ключевыми). Желательно, чтобы з</a:t>
            </a:r>
            <a:r>
              <a:rPr lang="ru-RU" i="1" dirty="0"/>
              <a:t>аглавие  </a:t>
            </a:r>
            <a:r>
              <a:rPr lang="ru-RU" dirty="0"/>
              <a:t> было  броским как реклама. Просматривая журнал или сайт, потребитель часто читает только заголовки, останавливаясь на самых броских.</a:t>
            </a:r>
          </a:p>
          <a:p>
            <a:r>
              <a:rPr lang="ru-RU" b="1" dirty="0"/>
              <a:t>Затем следует реферат (или аннотация), в котором в доступной форме кратко изложено основное содержание статьи.</a:t>
            </a:r>
            <a:endParaRPr lang="ru-RU" dirty="0"/>
          </a:p>
          <a:p>
            <a:endParaRPr lang="ru-RU" dirty="0"/>
          </a:p>
        </p:txBody>
      </p:sp>
    </p:spTree>
    <p:extLst>
      <p:ext uri="{BB962C8B-B14F-4D97-AF65-F5344CB8AC3E}">
        <p14:creationId xmlns:p14="http://schemas.microsoft.com/office/powerpoint/2010/main" val="3879667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b="1" dirty="0">
                <a:solidFill>
                  <a:srgbClr val="C00000"/>
                </a:solidFill>
              </a:rPr>
              <a:t>Для написания статьи необходимо:</a:t>
            </a:r>
            <a:r>
              <a:rPr lang="ru-RU" dirty="0"/>
              <a:t/>
            </a:r>
            <a:br>
              <a:rPr lang="ru-RU" dirty="0"/>
            </a:br>
            <a:endParaRPr lang="ru-RU" dirty="0"/>
          </a:p>
        </p:txBody>
      </p:sp>
      <p:sp>
        <p:nvSpPr>
          <p:cNvPr id="3" name="Объект 2"/>
          <p:cNvSpPr>
            <a:spLocks noGrp="1"/>
          </p:cNvSpPr>
          <p:nvPr>
            <p:ph idx="1"/>
          </p:nvPr>
        </p:nvSpPr>
        <p:spPr>
          <a:xfrm>
            <a:off x="457200" y="980728"/>
            <a:ext cx="8507288" cy="5472608"/>
          </a:xfrm>
        </p:spPr>
        <p:txBody>
          <a:bodyPr>
            <a:normAutofit fontScale="70000" lnSpcReduction="20000"/>
          </a:bodyPr>
          <a:lstStyle/>
          <a:p>
            <a:r>
              <a:rPr lang="ru-RU" sz="3400" b="1" dirty="0"/>
              <a:t>После реферата приводится список ключевых слов,</a:t>
            </a:r>
            <a:r>
              <a:rPr lang="ru-RU" sz="3400" dirty="0"/>
              <a:t> по которым читатель и редакция журнала будут судить об области, к которой относится статья, о её значимости и новизне. Ключевых слов может быть 10 – 15.</a:t>
            </a:r>
          </a:p>
          <a:p>
            <a:r>
              <a:rPr lang="ru-RU" sz="3400" dirty="0"/>
              <a:t>Если статья разбита на параграфы, то иногда далее помещают оглавление.</a:t>
            </a:r>
          </a:p>
          <a:p>
            <a:r>
              <a:rPr lang="ru-RU" sz="3400" b="1" dirty="0"/>
              <a:t>Главное в статье </a:t>
            </a:r>
            <a:r>
              <a:rPr lang="ru-RU" sz="3400" dirty="0"/>
              <a:t>– </a:t>
            </a:r>
            <a:r>
              <a:rPr lang="ru-RU" sz="3400" i="1" dirty="0"/>
              <a:t>ее актуальность, </a:t>
            </a:r>
            <a:r>
              <a:rPr lang="ru-RU" sz="3400" i="1" dirty="0" smtClean="0"/>
              <a:t>понятность, логичность.</a:t>
            </a:r>
            <a:endParaRPr lang="ru-RU" sz="3400" dirty="0"/>
          </a:p>
          <a:p>
            <a:r>
              <a:rPr lang="ru-RU" sz="3400" dirty="0"/>
              <a:t>Если есть цифровой материал (таблица, график, диаграмма, схема, рисунок, просто цифра), нужно определить, в какой он форме будет подан, как лучше воспринят читателем; он должен быть удобочитаемым, понятным.</a:t>
            </a:r>
          </a:p>
          <a:p>
            <a:r>
              <a:rPr lang="ru-RU" sz="3400" dirty="0"/>
              <a:t>Библиографический список отражает использованные, цитированные, а в учебной книге в обязательном порядке рекомендуемые издания и другие документы. Список – это обязательный элемент статьи.</a:t>
            </a:r>
          </a:p>
          <a:p>
            <a:endParaRPr lang="ru-RU" dirty="0"/>
          </a:p>
        </p:txBody>
      </p:sp>
    </p:spTree>
    <p:extLst>
      <p:ext uri="{BB962C8B-B14F-4D97-AF65-F5344CB8AC3E}">
        <p14:creationId xmlns:p14="http://schemas.microsoft.com/office/powerpoint/2010/main" val="402644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Обобщение и распространение передового педагогического опыта</a:t>
            </a:r>
            <a:endParaRPr lang="ru-RU" dirty="0"/>
          </a:p>
        </p:txBody>
      </p:sp>
      <p:sp>
        <p:nvSpPr>
          <p:cNvPr id="3" name="Объект 2"/>
          <p:cNvSpPr>
            <a:spLocks noGrp="1"/>
          </p:cNvSpPr>
          <p:nvPr>
            <p:ph idx="1"/>
          </p:nvPr>
        </p:nvSpPr>
        <p:spPr/>
        <p:txBody>
          <a:bodyPr>
            <a:normAutofit fontScale="92500" lnSpcReduction="10000"/>
          </a:bodyPr>
          <a:lstStyle/>
          <a:p>
            <a:r>
              <a:rPr lang="ru-RU" dirty="0"/>
              <a:t>Опыт </a:t>
            </a:r>
            <a:r>
              <a:rPr lang="ru-RU" b="1" dirty="0"/>
              <a:t>-</a:t>
            </a:r>
            <a:r>
              <a:rPr lang="ru-RU" dirty="0"/>
              <a:t> итог деятельности, состоявшаяся практика, проявившаяся и реализовавшаяся в разных формах и на разных уровнях. Понимание смысла и сущности собственного опыта позволяет педагогу видеть в нём основу реальных возможностей деятельности, видеть пути её развития, оценку эффективности.</a:t>
            </a:r>
          </a:p>
          <a:p>
            <a:r>
              <a:rPr lang="ru-RU" dirty="0"/>
              <a:t>Главными признаками положительного педагогического опыта являются актуальность, новизна, результативность.</a:t>
            </a:r>
          </a:p>
          <a:p>
            <a:endParaRPr lang="ru-RU" dirty="0"/>
          </a:p>
        </p:txBody>
      </p:sp>
      <p:sp>
        <p:nvSpPr>
          <p:cNvPr id="4" name="Нижний колонтитул 3"/>
          <p:cNvSpPr>
            <a:spLocks noGrp="1"/>
          </p:cNvSpPr>
          <p:nvPr>
            <p:ph type="ftr" sz="quarter" idx="11"/>
          </p:nvPr>
        </p:nvSpPr>
        <p:spPr>
          <a:xfrm>
            <a:off x="3124200" y="6356350"/>
            <a:ext cx="4112096"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1964094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Для написания статьи необходимо:</a:t>
            </a:r>
            <a:endParaRPr lang="ru-RU" dirty="0"/>
          </a:p>
        </p:txBody>
      </p:sp>
      <p:sp>
        <p:nvSpPr>
          <p:cNvPr id="3" name="Объект 2"/>
          <p:cNvSpPr>
            <a:spLocks noGrp="1"/>
          </p:cNvSpPr>
          <p:nvPr>
            <p:ph idx="1"/>
          </p:nvPr>
        </p:nvSpPr>
        <p:spPr/>
        <p:txBody>
          <a:bodyPr>
            <a:normAutofit fontScale="70000" lnSpcReduction="20000"/>
          </a:bodyPr>
          <a:lstStyle/>
          <a:p>
            <a:r>
              <a:rPr lang="ru-RU" dirty="0"/>
              <a:t>Еще раз пропишем алгоритм оформления статьи:</a:t>
            </a:r>
          </a:p>
          <a:p>
            <a:r>
              <a:rPr lang="ru-RU" b="1" i="1" dirty="0"/>
              <a:t>Сведения об авторе – Название – Вступление – Цель статьи – Основная часть – Выводы (заключение) – Список литературы.</a:t>
            </a:r>
            <a:endParaRPr lang="ru-RU" dirty="0"/>
          </a:p>
          <a:p>
            <a:r>
              <a:rPr lang="ru-RU" dirty="0"/>
              <a:t>Кроме того, языковое оформление статьи должно отвечать литературным нормам современного русского языка, а ее техническое оформление соответствовать общепринятым требованиям к набору текста Редактор - WORD, шрифт – </a:t>
            </a:r>
            <a:r>
              <a:rPr lang="ru-RU" dirty="0" err="1"/>
              <a:t>Tims</a:t>
            </a:r>
            <a:r>
              <a:rPr lang="ru-RU" dirty="0"/>
              <a:t> </a:t>
            </a:r>
            <a:r>
              <a:rPr lang="ru-RU" dirty="0" err="1"/>
              <a:t>New</a:t>
            </a:r>
            <a:r>
              <a:rPr lang="ru-RU" dirty="0"/>
              <a:t> </a:t>
            </a:r>
            <a:r>
              <a:rPr lang="ru-RU" dirty="0" err="1"/>
              <a:t>Roman</a:t>
            </a:r>
            <a:r>
              <a:rPr lang="ru-RU" dirty="0"/>
              <a:t>, размер – 14, межстрочный интервал – одинарный (иногда полуторный), поля – 2 см, абзацный отступ – 1,0 (1,25) см, лист формата А4.</a:t>
            </a:r>
          </a:p>
          <a:p>
            <a:r>
              <a:rPr lang="ru-RU" dirty="0"/>
              <a:t>Материалы для публикации представляются на электронном и (или) бумажном носителях. Содержимое электронного носителя должно точно соответствовать распечатанному материалу.</a:t>
            </a:r>
          </a:p>
          <a:p>
            <a:endParaRPr lang="ru-RU" dirty="0"/>
          </a:p>
        </p:txBody>
      </p:sp>
    </p:spTree>
    <p:extLst>
      <p:ext uri="{BB962C8B-B14F-4D97-AF65-F5344CB8AC3E}">
        <p14:creationId xmlns:p14="http://schemas.microsoft.com/office/powerpoint/2010/main" val="1634950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96944" cy="1224136"/>
          </a:xfrm>
        </p:spPr>
        <p:txBody>
          <a:bodyPr>
            <a:normAutofit fontScale="90000"/>
          </a:bodyPr>
          <a:lstStyle/>
          <a:p>
            <a:r>
              <a:rPr lang="ru-RU" sz="2700" b="1" dirty="0" smtClean="0">
                <a:solidFill>
                  <a:srgbClr val="C00000"/>
                </a:solidFill>
              </a:rPr>
              <a:t>Кроме письменного описания педагогического опыта традиционно используются устные формы его представления: доклад, публичное выступление.</a:t>
            </a:r>
            <a:r>
              <a:rPr lang="ru-RU" sz="2000" dirty="0" smtClean="0"/>
              <a:t/>
            </a:r>
            <a:br>
              <a:rPr lang="ru-RU" sz="2000" dirty="0" smtClean="0"/>
            </a:br>
            <a:endParaRPr lang="ru-RU" sz="2000" dirty="0"/>
          </a:p>
        </p:txBody>
      </p:sp>
      <p:sp>
        <p:nvSpPr>
          <p:cNvPr id="3" name="Объект 2"/>
          <p:cNvSpPr>
            <a:spLocks noGrp="1"/>
          </p:cNvSpPr>
          <p:nvPr>
            <p:ph idx="1"/>
          </p:nvPr>
        </p:nvSpPr>
        <p:spPr>
          <a:xfrm>
            <a:off x="457200" y="1600200"/>
            <a:ext cx="8579296" cy="4997152"/>
          </a:xfrm>
        </p:spPr>
        <p:txBody>
          <a:bodyPr>
            <a:normAutofit fontScale="62500" lnSpcReduction="20000"/>
          </a:bodyPr>
          <a:lstStyle/>
          <a:p>
            <a:pPr marL="0" indent="0">
              <a:buNone/>
            </a:pPr>
            <a:r>
              <a:rPr lang="ru-RU" dirty="0" smtClean="0"/>
              <a:t>Считаем </a:t>
            </a:r>
            <a:r>
              <a:rPr lang="ru-RU" dirty="0"/>
              <a:t>целесообразным  подробно остановиться на данной форме.</a:t>
            </a:r>
          </a:p>
          <a:p>
            <a:pPr marL="0" indent="0">
              <a:buNone/>
            </a:pPr>
            <a:r>
              <a:rPr lang="ru-RU" sz="4500" b="1" dirty="0"/>
              <a:t>В выступлении необходимо:</a:t>
            </a:r>
          </a:p>
          <a:p>
            <a:r>
              <a:rPr lang="ru-RU" sz="3800" dirty="0"/>
              <a:t> отразить в названии основную идею педагогического опыта;</a:t>
            </a:r>
          </a:p>
          <a:p>
            <a:r>
              <a:rPr lang="ru-RU" sz="3800" dirty="0"/>
              <a:t> обосновать актуальность и практическую значимость представляемой работы для повышения качества образовательного процесса;</a:t>
            </a:r>
          </a:p>
          <a:p>
            <a:r>
              <a:rPr lang="ru-RU" sz="3800" dirty="0" smtClean="0"/>
              <a:t>дать </a:t>
            </a:r>
            <a:r>
              <a:rPr lang="ru-RU" sz="3800" dirty="0"/>
              <a:t>научное обоснование представленного опыта (теоретическую базу);</a:t>
            </a:r>
          </a:p>
          <a:p>
            <a:r>
              <a:rPr lang="ru-RU" sz="3800" dirty="0" smtClean="0"/>
              <a:t>описать </a:t>
            </a:r>
            <a:r>
              <a:rPr lang="ru-RU" sz="3800" dirty="0"/>
              <a:t>сущность опыта, проанализировать теоретические и методические находки, организацию, содержание, формы, приёмы и методы педагогической деятельности;</a:t>
            </a:r>
          </a:p>
          <a:p>
            <a:r>
              <a:rPr lang="ru-RU" sz="3800" dirty="0" smtClean="0"/>
              <a:t>рассказать </a:t>
            </a:r>
            <a:r>
              <a:rPr lang="ru-RU" sz="3800" dirty="0"/>
              <a:t>о полученных результатах, условиях применения, возможных трудностях;</a:t>
            </a:r>
          </a:p>
          <a:p>
            <a:r>
              <a:rPr lang="ru-RU" sz="3800" dirty="0" smtClean="0"/>
              <a:t>сообщить </a:t>
            </a:r>
            <a:r>
              <a:rPr lang="ru-RU" sz="3800" dirty="0"/>
              <a:t>о деятельности по апробации опыта.</a:t>
            </a:r>
          </a:p>
          <a:p>
            <a:endParaRPr lang="ru-RU" sz="3800" dirty="0"/>
          </a:p>
        </p:txBody>
      </p:sp>
    </p:spTree>
    <p:extLst>
      <p:ext uri="{BB962C8B-B14F-4D97-AF65-F5344CB8AC3E}">
        <p14:creationId xmlns:p14="http://schemas.microsoft.com/office/powerpoint/2010/main" val="3369696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64488" cy="1143000"/>
          </a:xfrm>
        </p:spPr>
        <p:txBody>
          <a:bodyPr>
            <a:noAutofit/>
          </a:bodyPr>
          <a:lstStyle/>
          <a:p>
            <a:r>
              <a:rPr lang="ru-RU" sz="2800" dirty="0" smtClean="0">
                <a:solidFill>
                  <a:srgbClr val="C00000"/>
                </a:solidFill>
              </a:rPr>
              <a:t/>
            </a:r>
            <a:br>
              <a:rPr lang="ru-RU" sz="2800" dirty="0" smtClean="0">
                <a:solidFill>
                  <a:srgbClr val="C00000"/>
                </a:solidFill>
              </a:rPr>
            </a:br>
            <a:r>
              <a:rPr lang="ru-RU" sz="2600" b="1" dirty="0" smtClean="0">
                <a:solidFill>
                  <a:srgbClr val="C00000"/>
                </a:solidFill>
              </a:rPr>
              <a:t>При подготовке выступления педагогу необходимо ответить самому себе на несколько вопросов:</a:t>
            </a:r>
            <a:br>
              <a:rPr lang="ru-RU" sz="2600" b="1" dirty="0" smtClean="0">
                <a:solidFill>
                  <a:srgbClr val="C00000"/>
                </a:solidFill>
              </a:rPr>
            </a:br>
            <a:endParaRPr lang="ru-RU" sz="2600" b="1" dirty="0">
              <a:solidFill>
                <a:srgbClr val="C00000"/>
              </a:solidFill>
            </a:endParaRPr>
          </a:p>
        </p:txBody>
      </p:sp>
      <p:sp>
        <p:nvSpPr>
          <p:cNvPr id="3" name="Объект 2"/>
          <p:cNvSpPr>
            <a:spLocks noGrp="1"/>
          </p:cNvSpPr>
          <p:nvPr>
            <p:ph idx="1"/>
          </p:nvPr>
        </p:nvSpPr>
        <p:spPr/>
        <p:txBody>
          <a:bodyPr>
            <a:normAutofit fontScale="70000" lnSpcReduction="20000"/>
          </a:bodyPr>
          <a:lstStyle/>
          <a:p>
            <a:r>
              <a:rPr lang="ru-RU" i="1" dirty="0" smtClean="0"/>
              <a:t>1.Цель </a:t>
            </a:r>
            <a:r>
              <a:rPr lang="ru-RU" i="1" dirty="0"/>
              <a:t>выступления (ради чего оно затевается?).</a:t>
            </a:r>
            <a:r>
              <a:rPr lang="ru-RU" dirty="0"/>
              <a:t> </a:t>
            </a:r>
          </a:p>
          <a:p>
            <a:r>
              <a:rPr lang="ru-RU" i="1" dirty="0"/>
              <a:t>2.Какова аудитория?</a:t>
            </a:r>
            <a:endParaRPr lang="ru-RU" dirty="0"/>
          </a:p>
          <a:p>
            <a:r>
              <a:rPr lang="ru-RU" i="1" dirty="0"/>
              <a:t>3.Что представляет собой объект выступления? О чем доклад, что является его «ядром»: </a:t>
            </a:r>
            <a:endParaRPr lang="ru-RU" dirty="0"/>
          </a:p>
          <a:p>
            <a:pPr marL="0" indent="0">
              <a:buNone/>
            </a:pPr>
            <a:r>
              <a:rPr lang="ru-RU" dirty="0"/>
              <a:t>•    </a:t>
            </a:r>
            <a:r>
              <a:rPr lang="ru-RU" dirty="0" smtClean="0"/>
              <a:t>одно </a:t>
            </a:r>
            <a:r>
              <a:rPr lang="ru-RU" dirty="0"/>
              <a:t>или несколько новшеств;</a:t>
            </a:r>
          </a:p>
          <a:p>
            <a:pPr marL="0" indent="0">
              <a:buNone/>
            </a:pPr>
            <a:r>
              <a:rPr lang="ru-RU" dirty="0"/>
              <a:t>•      условия применения новшества;</a:t>
            </a:r>
          </a:p>
          <a:p>
            <a:pPr marL="0" indent="0">
              <a:buNone/>
            </a:pPr>
            <a:r>
              <a:rPr lang="ru-RU" dirty="0"/>
              <a:t>•      методика освоения новшества;</a:t>
            </a:r>
          </a:p>
          <a:p>
            <a:pPr marL="0" indent="0">
              <a:buNone/>
            </a:pPr>
            <a:r>
              <a:rPr lang="ru-RU" dirty="0"/>
              <a:t>•      трудности внедрения новшества; прогнозы, обзор, сравнительный анализ и т.п.</a:t>
            </a:r>
          </a:p>
          <a:p>
            <a:pPr marL="0" indent="0">
              <a:buNone/>
            </a:pPr>
            <a:r>
              <a:rPr lang="ru-RU" i="1" dirty="0" smtClean="0"/>
              <a:t>     4.Насколько </a:t>
            </a:r>
            <a:r>
              <a:rPr lang="ru-RU" i="1" dirty="0"/>
              <a:t>актуален представляемый опыт для специалистов? Почему сегодня нужно говорить именно об этом?</a:t>
            </a:r>
            <a:r>
              <a:rPr lang="ru-RU" dirty="0"/>
              <a:t> </a:t>
            </a:r>
          </a:p>
          <a:p>
            <a:pPr marL="0" indent="0">
              <a:buNone/>
            </a:pPr>
            <a:r>
              <a:rPr lang="ru-RU" i="1" dirty="0" smtClean="0"/>
              <a:t>    5.В</a:t>
            </a:r>
            <a:r>
              <a:rPr lang="ru-RU" i="1" dirty="0"/>
              <a:t> чем заключается новизна темы?</a:t>
            </a:r>
            <a:r>
              <a:rPr lang="ru-RU" dirty="0"/>
              <a:t> </a:t>
            </a:r>
          </a:p>
          <a:p>
            <a:endParaRPr lang="ru-RU" dirty="0"/>
          </a:p>
        </p:txBody>
      </p:sp>
    </p:spTree>
    <p:extLst>
      <p:ext uri="{BB962C8B-B14F-4D97-AF65-F5344CB8AC3E}">
        <p14:creationId xmlns:p14="http://schemas.microsoft.com/office/powerpoint/2010/main" val="526246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210146"/>
          </a:xfrm>
        </p:spPr>
        <p:txBody>
          <a:bodyPr>
            <a:normAutofit fontScale="90000"/>
          </a:bodyPr>
          <a:lstStyle/>
          <a:p>
            <a:r>
              <a:rPr lang="ru-RU" dirty="0" smtClean="0">
                <a:solidFill>
                  <a:srgbClr val="C00000"/>
                </a:solidFill>
              </a:rPr>
              <a:t>Стоит заметить, что </a:t>
            </a:r>
            <a:r>
              <a:rPr lang="ru-RU" b="1" dirty="0" smtClean="0">
                <a:solidFill>
                  <a:srgbClr val="C00000"/>
                </a:solidFill>
              </a:rPr>
              <a:t>новизна и актуальность</a:t>
            </a:r>
            <a:r>
              <a:rPr lang="ru-RU" dirty="0" smtClean="0">
                <a:solidFill>
                  <a:srgbClr val="C00000"/>
                </a:solidFill>
              </a:rPr>
              <a:t> - не одно и то же</a:t>
            </a:r>
            <a:r>
              <a:rPr lang="ru-RU" sz="2400" dirty="0" smtClean="0"/>
              <a:t>.</a:t>
            </a:r>
            <a:br>
              <a:rPr lang="ru-RU" sz="2400" dirty="0" smtClean="0"/>
            </a:br>
            <a:endParaRPr lang="ru-RU" sz="2400" dirty="0"/>
          </a:p>
        </p:txBody>
      </p:sp>
      <p:sp>
        <p:nvSpPr>
          <p:cNvPr id="3" name="Объект 2"/>
          <p:cNvSpPr>
            <a:spLocks noGrp="1"/>
          </p:cNvSpPr>
          <p:nvPr>
            <p:ph idx="1"/>
          </p:nvPr>
        </p:nvSpPr>
        <p:spPr/>
        <p:txBody>
          <a:bodyPr>
            <a:normAutofit fontScale="85000" lnSpcReduction="20000"/>
          </a:bodyPr>
          <a:lstStyle/>
          <a:p>
            <a:r>
              <a:rPr lang="ru-RU" b="1" dirty="0" smtClean="0">
                <a:solidFill>
                  <a:srgbClr val="C00000"/>
                </a:solidFill>
              </a:rPr>
              <a:t>Новизна</a:t>
            </a:r>
            <a:r>
              <a:rPr lang="ru-RU" dirty="0" smtClean="0"/>
              <a:t> </a:t>
            </a:r>
            <a:r>
              <a:rPr lang="ru-RU" dirty="0"/>
              <a:t>характеризует, насколько ново содержание выступления по сравнению с известными аналогами, а </a:t>
            </a:r>
            <a:r>
              <a:rPr lang="ru-RU" b="1" dirty="0">
                <a:solidFill>
                  <a:srgbClr val="C00000"/>
                </a:solidFill>
              </a:rPr>
              <a:t>актуальность</a:t>
            </a:r>
            <a:r>
              <a:rPr lang="ru-RU" dirty="0"/>
              <a:t> - в какой мере выступление отвечает запросам времени. Оптимальный вариант, когда доклад обладает новизной и актуальностью. Если доклад актуален, например, поднимает давнюю, но до сих пор не решённую проблему, он тоже заслужит внимания слушателей. Если информация докладчика не актуальна, но нова, она может заинтересовать слушателей, которые постоянно стремятся быть на «передовой» педагогических новшеств.</a:t>
            </a:r>
          </a:p>
          <a:p>
            <a:endParaRPr lang="ru-RU" dirty="0"/>
          </a:p>
        </p:txBody>
      </p:sp>
    </p:spTree>
    <p:extLst>
      <p:ext uri="{BB962C8B-B14F-4D97-AF65-F5344CB8AC3E}">
        <p14:creationId xmlns:p14="http://schemas.microsoft.com/office/powerpoint/2010/main" val="2713115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t/>
            </a:r>
            <a:br>
              <a:rPr lang="ru-RU" sz="2700" dirty="0" smtClean="0"/>
            </a:br>
            <a:r>
              <a:rPr lang="ru-RU" sz="3600" dirty="0" smtClean="0">
                <a:solidFill>
                  <a:srgbClr val="C00000"/>
                </a:solidFill>
              </a:rPr>
              <a:t>6. </a:t>
            </a:r>
            <a:r>
              <a:rPr lang="ru-RU" sz="3600" i="1" dirty="0" smtClean="0">
                <a:solidFill>
                  <a:srgbClr val="C00000"/>
                </a:solidFill>
              </a:rPr>
              <a:t>Разработан ли автором план (структура, логика) выступления?</a:t>
            </a:r>
            <a:r>
              <a:rPr lang="ru-RU" sz="5300" dirty="0" smtClean="0">
                <a:solidFill>
                  <a:srgbClr val="C00000"/>
                </a:solidFill>
              </a:rPr>
              <a:t/>
            </a:r>
            <a:br>
              <a:rPr lang="ru-RU" sz="5300" dirty="0" smtClean="0">
                <a:solidFill>
                  <a:srgbClr val="C00000"/>
                </a:solidFill>
              </a:rPr>
            </a:br>
            <a:endParaRPr lang="ru-RU" dirty="0">
              <a:solidFill>
                <a:srgbClr val="C00000"/>
              </a:solidFill>
            </a:endParaRPr>
          </a:p>
        </p:txBody>
      </p:sp>
      <p:sp>
        <p:nvSpPr>
          <p:cNvPr id="3" name="Объект 2"/>
          <p:cNvSpPr>
            <a:spLocks noGrp="1"/>
          </p:cNvSpPr>
          <p:nvPr>
            <p:ph idx="1"/>
          </p:nvPr>
        </p:nvSpPr>
        <p:spPr/>
        <p:txBody>
          <a:bodyPr>
            <a:normAutofit fontScale="70000" lnSpcReduction="20000"/>
          </a:bodyPr>
          <a:lstStyle/>
          <a:p>
            <a:r>
              <a:rPr lang="ru-RU" dirty="0" smtClean="0"/>
              <a:t>Ключом </a:t>
            </a:r>
            <a:r>
              <a:rPr lang="ru-RU" dirty="0"/>
              <a:t>к превращению предложений, которые просто описывают деятельность, в предложения, которые создают впечатление о конкретных   достижениях,   является   </a:t>
            </a:r>
            <a:r>
              <a:rPr lang="ru-RU" b="1" i="1" dirty="0"/>
              <a:t>правильный   выбор   глаголов:</a:t>
            </a:r>
            <a:endParaRPr lang="ru-RU" dirty="0"/>
          </a:p>
          <a:p>
            <a:r>
              <a:rPr lang="ru-RU" dirty="0"/>
              <a:t>Существует форма глагола, вызывающая у слушателя представление о вполне реальных результатах. Например, выполнил, разработал, увеличил, инициировал, создал, сделал и т.п. Это глаголы совершенного вида. Другие же глаголы и словосочетания с глаголами являются более неопределенными по отношению к результату деятельности. Такие глаголы, как работал, отвечал, участвовал, дают представление скорее о выполняемых функциях, чем о достигнутых результатах. Использование глаголов совершенного вида позволяет конкурсанту убедить аудиторию в конкретных успехах представляемого опыта работы.</a:t>
            </a:r>
          </a:p>
          <a:p>
            <a:endParaRPr lang="ru-RU" dirty="0"/>
          </a:p>
        </p:txBody>
      </p:sp>
    </p:spTree>
    <p:extLst>
      <p:ext uri="{BB962C8B-B14F-4D97-AF65-F5344CB8AC3E}">
        <p14:creationId xmlns:p14="http://schemas.microsoft.com/office/powerpoint/2010/main" val="2532949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7. Нужны ли раздаточные материалы?</a:t>
            </a:r>
            <a:r>
              <a:rPr lang="ru-RU" dirty="0" smtClean="0"/>
              <a:t/>
            </a:r>
            <a:br>
              <a:rPr lang="ru-RU" dirty="0" smtClean="0"/>
            </a:br>
            <a:endParaRPr lang="ru-RU" dirty="0"/>
          </a:p>
        </p:txBody>
      </p:sp>
      <p:sp>
        <p:nvSpPr>
          <p:cNvPr id="3" name="Объект 2"/>
          <p:cNvSpPr>
            <a:spLocks noGrp="1"/>
          </p:cNvSpPr>
          <p:nvPr>
            <p:ph idx="1"/>
          </p:nvPr>
        </p:nvSpPr>
        <p:spPr/>
        <p:txBody>
          <a:bodyPr>
            <a:normAutofit fontScale="62500" lnSpcReduction="20000"/>
          </a:bodyPr>
          <a:lstStyle/>
          <a:p>
            <a:r>
              <a:rPr lang="ru-RU" dirty="0" smtClean="0"/>
              <a:t>Раздаточные </a:t>
            </a:r>
            <a:r>
              <a:rPr lang="ru-RU" dirty="0"/>
              <a:t>материалы, помогающие отразить логику выступления, проиллюстрировать сложные места доклада, готовятся по мере необходимости.</a:t>
            </a:r>
          </a:p>
          <a:p>
            <a:r>
              <a:rPr lang="ru-RU" dirty="0"/>
              <a:t>8. Как оформить слайды?</a:t>
            </a:r>
          </a:p>
          <a:p>
            <a:r>
              <a:rPr lang="ru-RU" dirty="0"/>
              <a:t>При разработке мультимедийной презентации очень важно, чтобы видеоряд соответствовал тексту. Для этого текст следует разбить на отдельные смысловые фрагменты и к каждому подобрать фото или видеофрагмент. Целесообразно проиллюстрировать своё выступление не только фото, но и схемами, таблицами, рисунками, поделками.  Рекомендуется показать работу детского объединения - фрагмент занятия, успехи и достижения воспитанников. Мультимедийную презентацию недопустимо перегружать текстом, так как слушать выступающего и читать текст на экране достаточно сложно. Умелое использование визуального ряда придаст выступлению наглядность, поможет дать более полное представление о работе педагога.</a:t>
            </a:r>
          </a:p>
          <a:p>
            <a:endParaRPr lang="ru-RU" dirty="0"/>
          </a:p>
        </p:txBody>
      </p:sp>
    </p:spTree>
    <p:extLst>
      <p:ext uri="{BB962C8B-B14F-4D97-AF65-F5344CB8AC3E}">
        <p14:creationId xmlns:p14="http://schemas.microsoft.com/office/powerpoint/2010/main" val="1315450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После того, как составлен текст и подготовлен видеоряд, можно продумать звуковое сопровождение выступления. Музыка подбирается очень осторожно и обоснованно. Хорошим фоном для выступления может стать тихая спокойная мелодия. Следует помнить, что её громкость должна составлять не более 20 % громкости голоса выступающего.</a:t>
            </a:r>
          </a:p>
          <a:p>
            <a:r>
              <a:rPr lang="ru-RU" dirty="0"/>
              <a:t>Также следует учесть, что для восприятия важна общая культура докладчика: его манера речи и поведения, внешний вид, самобытность и оригинальность  выступления. Логично составленная мультимедийная презентация помогает проиллюстрировать структуру доклада. Однако не стоит создавать презентацию только ради того, чтобы красивые слайды прикрывали бедность содержания.</a:t>
            </a:r>
          </a:p>
        </p:txBody>
      </p:sp>
    </p:spTree>
    <p:extLst>
      <p:ext uri="{BB962C8B-B14F-4D97-AF65-F5344CB8AC3E}">
        <p14:creationId xmlns:p14="http://schemas.microsoft.com/office/powerpoint/2010/main" val="1179419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9. Необходимы ли ссылки на первоисточники?</a:t>
            </a:r>
          </a:p>
          <a:p>
            <a:r>
              <a:rPr lang="ru-RU" dirty="0"/>
              <a:t>В научной среде считается хорошим тоном указание ссылок на первоисточники, а не утаивание их.</a:t>
            </a:r>
          </a:p>
          <a:p>
            <a:r>
              <a:rPr lang="ru-RU" dirty="0"/>
              <a:t>10.Что должны уяснить слушатели?</a:t>
            </a:r>
          </a:p>
          <a:p>
            <a:r>
              <a:rPr lang="ru-RU" dirty="0"/>
              <a:t>Важным аспектом хорошего доклада является предварительное осмысление докладчиком того, что останется у слушателей после его выступления. Докладчик акцентирует внимание слушателей (включает слушателей в процесс) на понятиях, моделях, свойствах или условиях таким образом, чтобы зафиксированная информация соответствовала авторскому замыслу. Важно:</a:t>
            </a:r>
          </a:p>
          <a:p>
            <a:r>
              <a:rPr lang="ru-RU" dirty="0"/>
              <a:t>  структурировать выступление по тематическим блокам;</a:t>
            </a:r>
          </a:p>
          <a:p>
            <a:endParaRPr lang="ru-RU" dirty="0"/>
          </a:p>
        </p:txBody>
      </p:sp>
    </p:spTree>
    <p:extLst>
      <p:ext uri="{BB962C8B-B14F-4D97-AF65-F5344CB8AC3E}">
        <p14:creationId xmlns:p14="http://schemas.microsoft.com/office/powerpoint/2010/main" val="926138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490066"/>
          </a:xfrm>
        </p:spPr>
        <p:txBody>
          <a:bodyPr>
            <a:normAutofit fontScale="90000"/>
          </a:bodyPr>
          <a:lstStyle/>
          <a:p>
            <a:r>
              <a:rPr lang="ru-RU" dirty="0" smtClean="0"/>
              <a:t>Что необходимо?</a:t>
            </a:r>
            <a:endParaRPr lang="ru-RU" dirty="0"/>
          </a:p>
        </p:txBody>
      </p:sp>
      <p:sp>
        <p:nvSpPr>
          <p:cNvPr id="3" name="Объект 2"/>
          <p:cNvSpPr>
            <a:spLocks noGrp="1"/>
          </p:cNvSpPr>
          <p:nvPr>
            <p:ph idx="1"/>
          </p:nvPr>
        </p:nvSpPr>
        <p:spPr>
          <a:xfrm>
            <a:off x="457200" y="908720"/>
            <a:ext cx="8229600" cy="5217443"/>
          </a:xfrm>
        </p:spPr>
        <p:txBody>
          <a:bodyPr>
            <a:normAutofit fontScale="55000" lnSpcReduction="20000"/>
          </a:bodyPr>
          <a:lstStyle/>
          <a:p>
            <a:r>
              <a:rPr lang="ru-RU" dirty="0"/>
              <a:t> </a:t>
            </a:r>
            <a:r>
              <a:rPr lang="ru-RU" b="1" dirty="0"/>
              <a:t>осмыслить </a:t>
            </a:r>
            <a:r>
              <a:rPr lang="ru-RU" dirty="0"/>
              <a:t>вступление и заключение: известно, что окончание и начало речи запоминаются лучше всего и несут наибольший побудительный потенциал. Эти части выступления должны быть максимально ясными, информативными, эмоционально окрашенными;</a:t>
            </a:r>
          </a:p>
          <a:p>
            <a:r>
              <a:rPr lang="ru-RU" dirty="0"/>
              <a:t> </a:t>
            </a:r>
            <a:r>
              <a:rPr lang="ru-RU" b="1" dirty="0"/>
              <a:t>представлять</a:t>
            </a:r>
            <a:r>
              <a:rPr lang="ru-RU" dirty="0"/>
              <a:t> особо важную информацию в начале или в конце выступления («закон края»), чтобы она лучше усвоилась;</a:t>
            </a:r>
          </a:p>
          <a:p>
            <a:r>
              <a:rPr lang="ru-RU" dirty="0"/>
              <a:t> </a:t>
            </a:r>
            <a:r>
              <a:rPr lang="ru-RU" b="1" dirty="0"/>
              <a:t>включить</a:t>
            </a:r>
            <a:r>
              <a:rPr lang="ru-RU" dirty="0"/>
              <a:t> в выступление убедительные факты и цифры, которые произведут на слушателей впечатление.</a:t>
            </a:r>
          </a:p>
          <a:p>
            <a:r>
              <a:rPr lang="ru-RU" dirty="0"/>
              <a:t> знать нужно гораздо больше того, что будет использовано в выступлении, это придаст выступающему больше уверенности и авторитетности;</a:t>
            </a:r>
          </a:p>
          <a:p>
            <a:r>
              <a:rPr lang="ru-RU" dirty="0"/>
              <a:t> </a:t>
            </a:r>
            <a:r>
              <a:rPr lang="ru-RU" b="1" dirty="0"/>
              <a:t>прогнозировать</a:t>
            </a:r>
            <a:r>
              <a:rPr lang="ru-RU" dirty="0"/>
              <a:t>  вопросы   и  замечания  аудитории,   подготовку возможных ответов;</a:t>
            </a:r>
          </a:p>
          <a:p>
            <a:r>
              <a:rPr lang="ru-RU" dirty="0"/>
              <a:t> </a:t>
            </a:r>
            <a:r>
              <a:rPr lang="ru-RU" b="1" dirty="0"/>
              <a:t>разработать</a:t>
            </a:r>
            <a:r>
              <a:rPr lang="ru-RU" dirty="0"/>
              <a:t> план-конспект выступления;</a:t>
            </a:r>
          </a:p>
          <a:p>
            <a:r>
              <a:rPr lang="ru-RU" dirty="0"/>
              <a:t> </a:t>
            </a:r>
            <a:r>
              <a:rPr lang="ru-RU" b="1" dirty="0"/>
              <a:t>не заучивать</a:t>
            </a:r>
            <a:r>
              <a:rPr lang="ru-RU" dirty="0"/>
              <a:t> текст наизусть, а опираться на план-конспект, благодаря чему выступление будет выглядеть  естественнее  и лучше восприниматься;</a:t>
            </a:r>
          </a:p>
          <a:p>
            <a:r>
              <a:rPr lang="ru-RU" dirty="0"/>
              <a:t> продумать приёмы удержания внимания аудитории;</a:t>
            </a:r>
          </a:p>
          <a:p>
            <a:r>
              <a:rPr lang="ru-RU" dirty="0"/>
              <a:t> соблюдать регламент (обычно на публичное выступление отводится до I0 минут).</a:t>
            </a:r>
          </a:p>
          <a:p>
            <a:endParaRPr lang="ru-RU" dirty="0"/>
          </a:p>
        </p:txBody>
      </p:sp>
    </p:spTree>
    <p:extLst>
      <p:ext uri="{BB962C8B-B14F-4D97-AF65-F5344CB8AC3E}">
        <p14:creationId xmlns:p14="http://schemas.microsoft.com/office/powerpoint/2010/main" val="2458362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Заключение </a:t>
            </a:r>
            <a:br>
              <a:rPr lang="ru-RU" dirty="0" smtClean="0"/>
            </a:br>
            <a:endParaRPr lang="ru-RU" dirty="0"/>
          </a:p>
        </p:txBody>
      </p:sp>
      <p:sp>
        <p:nvSpPr>
          <p:cNvPr id="3" name="Объект 2"/>
          <p:cNvSpPr>
            <a:spLocks noGrp="1"/>
          </p:cNvSpPr>
          <p:nvPr>
            <p:ph idx="1"/>
          </p:nvPr>
        </p:nvSpPr>
        <p:spPr/>
        <p:txBody>
          <a:bodyPr>
            <a:normAutofit fontScale="77500" lnSpcReduction="20000"/>
          </a:bodyPr>
          <a:lstStyle/>
          <a:p>
            <a:r>
              <a:rPr lang="ru-RU" dirty="0" smtClean="0"/>
              <a:t>Любой </a:t>
            </a:r>
            <a:r>
              <a:rPr lang="ru-RU" dirty="0"/>
              <a:t>положительный опыт ценен сам по себе и замечательно, если педагог хочет поделиться этим опытом с коллегами. Поэтому рекомендуем всем педагогам стараться обобщать свой опыт в виде статей в педагогические журналы, на специализированные образовательные сайты или выпускать методические рекомендации и участвовать в профессиональных конкурсах. Обобщение собственного опыта, выступление на методических мероприятиях, участие в профессионально-педагогических конкурсах может способствовать повышению рейтинга педагога среди коллег, обеспечить ему перспективность, профессиональный рост и мастерство, материальное поощрение.</a:t>
            </a:r>
          </a:p>
          <a:p>
            <a:endParaRPr lang="ru-RU" dirty="0"/>
          </a:p>
        </p:txBody>
      </p:sp>
    </p:spTree>
    <p:extLst>
      <p:ext uri="{BB962C8B-B14F-4D97-AF65-F5344CB8AC3E}">
        <p14:creationId xmlns:p14="http://schemas.microsoft.com/office/powerpoint/2010/main" val="30165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Актуальность</a:t>
            </a:r>
            <a:endParaRPr lang="ru-RU" dirty="0"/>
          </a:p>
        </p:txBody>
      </p:sp>
      <p:sp>
        <p:nvSpPr>
          <p:cNvPr id="3" name="Объект 2"/>
          <p:cNvSpPr>
            <a:spLocks noGrp="1"/>
          </p:cNvSpPr>
          <p:nvPr>
            <p:ph idx="1"/>
          </p:nvPr>
        </p:nvSpPr>
        <p:spPr>
          <a:xfrm>
            <a:off x="457200" y="1268760"/>
            <a:ext cx="8229600" cy="4857403"/>
          </a:xfrm>
        </p:spPr>
        <p:txBody>
          <a:bodyPr>
            <a:noAutofit/>
          </a:bodyPr>
          <a:lstStyle/>
          <a:p>
            <a:r>
              <a:rPr lang="ru-RU" sz="2400" b="1" dirty="0"/>
              <a:t>Актуальность</a:t>
            </a:r>
            <a:r>
              <a:rPr lang="ru-RU" sz="2400" dirty="0"/>
              <a:t> определяется важностью, значимостью  опыта для решения имеющихся проблем, его возможностью повлиять на разрешение каких-либо противоречий и трудностей. Чем более широкий круг насущных проблем он помогает устранить, тем выше его актуальность для пользователей.</a:t>
            </a:r>
          </a:p>
          <a:p>
            <a:r>
              <a:rPr lang="ru-RU" sz="2400" b="1" dirty="0"/>
              <a:t>Новизна опыта </a:t>
            </a:r>
            <a:r>
              <a:rPr lang="ru-RU" sz="2400" dirty="0"/>
              <a:t>всегда относительна: то, что для одних ново, для других может быть традиционным, уже освоенным, используемым. Часто новизна обусловливается известностью опыта, его распространенностью в массовой практике. Имеет смысл говорить о степени новизны, которую можно определить через сравнение опыта с уже имеющимися образцами.</a:t>
            </a:r>
          </a:p>
          <a:p>
            <a:endParaRPr lang="ru-RU" sz="2600" dirty="0"/>
          </a:p>
        </p:txBody>
      </p:sp>
      <p:sp>
        <p:nvSpPr>
          <p:cNvPr id="4" name="Нижний колонтитул 3"/>
          <p:cNvSpPr>
            <a:spLocks noGrp="1"/>
          </p:cNvSpPr>
          <p:nvPr>
            <p:ph type="ftr" sz="quarter" idx="11"/>
          </p:nvPr>
        </p:nvSpPr>
        <p:spPr>
          <a:xfrm>
            <a:off x="3124200" y="6356350"/>
            <a:ext cx="3968080"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1276541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Где вам это пригодится</a:t>
            </a:r>
            <a:endParaRPr lang="ru-RU" dirty="0">
              <a:solidFill>
                <a:srgbClr val="C00000"/>
              </a:solidFill>
            </a:endParaRPr>
          </a:p>
        </p:txBody>
      </p:sp>
      <p:sp>
        <p:nvSpPr>
          <p:cNvPr id="3" name="Объект 2"/>
          <p:cNvSpPr>
            <a:spLocks noGrp="1"/>
          </p:cNvSpPr>
          <p:nvPr>
            <p:ph idx="1"/>
          </p:nvPr>
        </p:nvSpPr>
        <p:spPr/>
        <p:txBody>
          <a:bodyPr>
            <a:normAutofit fontScale="77500" lnSpcReduction="20000"/>
          </a:bodyPr>
          <a:lstStyle/>
          <a:p>
            <a:r>
              <a:rPr lang="ru-RU" sz="3600" b="1" dirty="0"/>
              <a:t>Всероссийский конкурс</a:t>
            </a:r>
            <a:br>
              <a:rPr lang="ru-RU" sz="3600" b="1" dirty="0"/>
            </a:br>
            <a:r>
              <a:rPr lang="ru-RU" sz="3600" b="1" dirty="0"/>
              <a:t> </a:t>
            </a:r>
            <a:r>
              <a:rPr lang="ru-RU" b="1" dirty="0"/>
              <a:t>«За нравственный подвиг учителя</a:t>
            </a:r>
            <a:r>
              <a:rPr lang="ru-RU" b="1" dirty="0" smtClean="0"/>
              <a:t>»</a:t>
            </a:r>
            <a:r>
              <a:rPr lang="ru-RU" b="1" dirty="0">
                <a:solidFill>
                  <a:srgbClr val="C00000"/>
                </a:solidFill>
              </a:rPr>
              <a:t> Номинация «За организацию духовно-нравственного воспитания в рамках образовательного </a:t>
            </a:r>
            <a:r>
              <a:rPr lang="ru-RU" b="1" dirty="0" smtClean="0">
                <a:solidFill>
                  <a:srgbClr val="C00000"/>
                </a:solidFill>
              </a:rPr>
              <a:t>учреждения</a:t>
            </a:r>
            <a:r>
              <a:rPr lang="ru-RU" b="1" dirty="0" smtClean="0"/>
              <a:t>; </a:t>
            </a:r>
          </a:p>
          <a:p>
            <a:r>
              <a:rPr lang="ru-RU" b="1" dirty="0" smtClean="0"/>
              <a:t>Региональный этап международных Рождественских образовательных чтений;</a:t>
            </a:r>
          </a:p>
          <a:p>
            <a:r>
              <a:rPr lang="ru-RU" b="1" dirty="0" smtClean="0"/>
              <a:t>Региональные Кирилло-Мефодиевские чтения;</a:t>
            </a:r>
          </a:p>
          <a:p>
            <a:r>
              <a:rPr lang="ru-RU" b="1" dirty="0" smtClean="0"/>
              <a:t>Международные аксиологические чтения;</a:t>
            </a:r>
          </a:p>
          <a:p>
            <a:r>
              <a:rPr lang="ru-RU" b="1" dirty="0" smtClean="0"/>
              <a:t>Городские этические чтения (секции педагогов);</a:t>
            </a:r>
          </a:p>
          <a:p>
            <a:r>
              <a:rPr lang="ru-RU" b="1" dirty="0" smtClean="0"/>
              <a:t>Профессиональные конкурсы педагогов;</a:t>
            </a:r>
          </a:p>
          <a:p>
            <a:r>
              <a:rPr lang="ru-RU" b="1" dirty="0"/>
              <a:t/>
            </a:r>
            <a:br>
              <a:rPr lang="ru-RU" b="1" dirty="0"/>
            </a:br>
            <a:endParaRPr lang="ru-RU" dirty="0"/>
          </a:p>
        </p:txBody>
      </p:sp>
    </p:spTree>
    <p:extLst>
      <p:ext uri="{BB962C8B-B14F-4D97-AF65-F5344CB8AC3E}">
        <p14:creationId xmlns:p14="http://schemas.microsoft.com/office/powerpoint/2010/main" val="3507489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a:t>
            </a:r>
            <a:r>
              <a:rPr lang="ru-RU" dirty="0" err="1"/>
              <a:t>Патриотиз́м</a:t>
            </a:r>
            <a:r>
              <a:rPr lang="ru-RU" dirty="0"/>
              <a:t>» (греч. πα</a:t>
            </a:r>
            <a:r>
              <a:rPr lang="ru-RU" dirty="0" err="1"/>
              <a:t>τριώτης</a:t>
            </a:r>
            <a:r>
              <a:rPr lang="ru-RU" dirty="0"/>
              <a:t> — соотечественник, πα</a:t>
            </a:r>
            <a:r>
              <a:rPr lang="ru-RU" dirty="0" err="1"/>
              <a:t>τρίς</a:t>
            </a:r>
            <a:r>
              <a:rPr lang="ru-RU" dirty="0"/>
              <a:t> — отечество)— нравственный и политический принцип, социальное чувство, содержанием которого является любовь к Отечеству и готовность подчинить его интересам свои частные интересы. Патриотизм предполагает гордость достижениями и культурой своей Родины, желание сохранять её характер и культурные особенности  и идентификация себя с другими членами народа, готовность подчинить свои интересы интересам страны, стремление защищать интересы Родины и своего народа.</a:t>
            </a:r>
          </a:p>
          <a:p>
            <a:endParaRPr lang="ru-RU"/>
          </a:p>
        </p:txBody>
      </p:sp>
    </p:spTree>
    <p:extLst>
      <p:ext uri="{BB962C8B-B14F-4D97-AF65-F5344CB8AC3E}">
        <p14:creationId xmlns:p14="http://schemas.microsoft.com/office/powerpoint/2010/main" val="4154337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2060848"/>
          </a:xfrm>
          <a:solidFill>
            <a:srgbClr val="CCECFF"/>
          </a:solidFill>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4800" b="1" dirty="0" smtClean="0"/>
              <a:t>Всероссийский конкурс</a:t>
            </a:r>
            <a:br>
              <a:rPr lang="ru-RU" sz="4800" b="1" dirty="0" smtClean="0"/>
            </a:br>
            <a:r>
              <a:rPr lang="ru-RU" sz="4800" b="1" dirty="0" smtClean="0"/>
              <a:t> </a:t>
            </a:r>
            <a:r>
              <a:rPr lang="ru-RU" b="1" dirty="0" smtClean="0"/>
              <a:t>«За нравственный подвиг учителя»</a:t>
            </a:r>
            <a:br>
              <a:rPr lang="ru-RU" b="1" dirty="0" smtClean="0"/>
            </a:br>
            <a:r>
              <a:rPr lang="ru-RU" b="1" dirty="0" smtClean="0"/>
              <a:t>(рекомендации по  обобщению опыта)</a:t>
            </a:r>
            <a:endParaRPr lang="ru-RU" dirty="0"/>
          </a:p>
        </p:txBody>
      </p:sp>
      <p:pic>
        <p:nvPicPr>
          <p:cNvPr id="1026" name="Picture 2" descr="C:\Users\Baranzeva\Downloads\моя\getImage (3).jpg"/>
          <p:cNvPicPr>
            <a:picLocks noChangeAspect="1" noChangeArrowheads="1"/>
          </p:cNvPicPr>
          <p:nvPr/>
        </p:nvPicPr>
        <p:blipFill>
          <a:blip r:embed="rId2" cstate="print"/>
          <a:srcRect/>
          <a:stretch>
            <a:fillRect/>
          </a:stretch>
        </p:blipFill>
        <p:spPr bwMode="auto">
          <a:xfrm>
            <a:off x="0" y="2060848"/>
            <a:ext cx="9144000" cy="4572000"/>
          </a:xfrm>
          <a:prstGeom prst="rect">
            <a:avLst/>
          </a:prstGeom>
          <a:noFill/>
        </p:spPr>
      </p:pic>
      <p:sp>
        <p:nvSpPr>
          <p:cNvPr id="2" name="Нижний колонтитул 1"/>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594318252"/>
      </p:ext>
    </p:extLst>
  </p:cSld>
  <p:clrMapOvr>
    <a:masterClrMapping/>
  </p:clrMapOvr>
  <p:transition spd="slow" advClick="0" advTm="3000">
    <p:strips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84976" cy="1143000"/>
          </a:xfrm>
        </p:spPr>
        <p:txBody>
          <a:bodyPr>
            <a:noAutofit/>
          </a:bodyPr>
          <a:lstStyle/>
          <a:p>
            <a:r>
              <a:rPr lang="ru-RU" sz="2800" b="1" dirty="0" smtClean="0">
                <a:solidFill>
                  <a:srgbClr val="C00000"/>
                </a:solidFill>
              </a:rPr>
              <a:t>Номинация «За организацию духовно-нравственного воспитания в рамках образовательного учреждения</a:t>
            </a:r>
            <a:endParaRPr lang="ru-RU" sz="2800" b="1" dirty="0">
              <a:solidFill>
                <a:srgbClr val="C00000"/>
              </a:solidFill>
            </a:endParaRPr>
          </a:p>
        </p:txBody>
      </p:sp>
      <p:pic>
        <p:nvPicPr>
          <p:cNvPr id="2050" name="Picture 2" descr="C:\Users\Пользователь\Desktop\ФОТОГРАФИИ\божий лучик\FN3mjQhvL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600200"/>
            <a:ext cx="6696743" cy="502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750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506862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816099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043140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Литература</a:t>
            </a:r>
            <a:br>
              <a:rPr lang="ru-RU" dirty="0"/>
            </a:br>
            <a:endParaRPr lang="ru-RU" dirty="0"/>
          </a:p>
        </p:txBody>
      </p:sp>
      <p:sp>
        <p:nvSpPr>
          <p:cNvPr id="3" name="Объект 2"/>
          <p:cNvSpPr>
            <a:spLocks noGrp="1"/>
          </p:cNvSpPr>
          <p:nvPr>
            <p:ph idx="1"/>
          </p:nvPr>
        </p:nvSpPr>
        <p:spPr/>
        <p:txBody>
          <a:bodyPr>
            <a:normAutofit fontScale="40000" lnSpcReduction="20000"/>
          </a:bodyPr>
          <a:lstStyle/>
          <a:p>
            <a:r>
              <a:rPr lang="ru-RU" dirty="0" smtClean="0"/>
              <a:t>1</a:t>
            </a:r>
            <a:r>
              <a:rPr lang="ru-RU" dirty="0"/>
              <a:t>. Глинский, А.А. Актуальные вопросы современного школоведения: пособие для руководящих работников общеобразовательных учреждений, специалистов отделов (управлений) образования и системы повышения квалификации /А. А. Глинский. - Минск: АПО, 2010.-341 с.</a:t>
            </a:r>
          </a:p>
          <a:p>
            <a:r>
              <a:rPr lang="ru-RU" dirty="0"/>
              <a:t>2. </a:t>
            </a:r>
            <a:r>
              <a:rPr lang="ru-RU" dirty="0" err="1"/>
              <a:t>Даций</a:t>
            </a:r>
            <a:r>
              <a:rPr lang="ru-RU" dirty="0"/>
              <a:t> Е.В., </a:t>
            </a:r>
            <a:r>
              <a:rPr lang="ru-RU" dirty="0" err="1"/>
              <a:t>Лухтанова</a:t>
            </a:r>
            <a:r>
              <a:rPr lang="ru-RU" dirty="0"/>
              <a:t> Е.В. Формы </a:t>
            </a:r>
            <a:r>
              <a:rPr lang="ru-RU" dirty="0" err="1"/>
              <a:t>самопрезентации</a:t>
            </a:r>
            <a:r>
              <a:rPr lang="ru-RU" dirty="0"/>
              <a:t> педагога: психологические рекомендации // Методист. – 2011. - №8.</a:t>
            </a:r>
          </a:p>
          <a:p>
            <a:r>
              <a:rPr lang="ru-RU" dirty="0"/>
              <a:t>3. </a:t>
            </a:r>
            <a:r>
              <a:rPr lang="ru-RU" dirty="0" err="1"/>
              <a:t>Загвязинский</a:t>
            </a:r>
            <a:r>
              <a:rPr lang="ru-RU" dirty="0"/>
              <a:t> В.Ч.. Учитель как исследователь / Педагогика и психология, 1980-№4, с.65-93</a:t>
            </a:r>
          </a:p>
          <a:p>
            <a:r>
              <a:rPr lang="ru-RU" dirty="0"/>
              <a:t>4. Запятая, О.В. Технология описания педагогического опыта /О.В. Запятая, Т.Ф. Илларионова, Д.И. </a:t>
            </a:r>
            <a:r>
              <a:rPr lang="ru-RU" dirty="0" err="1"/>
              <a:t>Карпович</a:t>
            </a:r>
            <a:r>
              <a:rPr lang="ru-RU" dirty="0"/>
              <a:t>, В.Б. Лебединцев //Методист. - 2007. - № 7. - С. 2-6.</a:t>
            </a:r>
          </a:p>
          <a:p>
            <a:r>
              <a:rPr lang="ru-RU" dirty="0"/>
              <a:t>5. Иванова Т.А., Ващенко О.А. Технология организации конкурса профессионального мастерства в учреждении дополнительного образования детей //Методист. – 2010. - № 5.</a:t>
            </a:r>
          </a:p>
          <a:p>
            <a:r>
              <a:rPr lang="ru-RU" dirty="0"/>
              <a:t>6. Колесникова Н.Н. Педагогический конкурс как эффективная форма повышения профессионализма педагога дополнительного образования детей //Методист. – 2011. - № 4.</a:t>
            </a:r>
          </a:p>
          <a:p>
            <a:r>
              <a:rPr lang="ru-RU" dirty="0"/>
              <a:t>7. Моргун Д.В., Орлова Л.М. Содержание и организационные формы методической работы в учреждениях дополнительного образования детей эколого-биологической направленности. – М.: </a:t>
            </a:r>
            <a:r>
              <a:rPr lang="ru-RU" dirty="0" err="1"/>
              <a:t>МСоЭС</a:t>
            </a:r>
            <a:r>
              <a:rPr lang="ru-RU" dirty="0"/>
              <a:t>, 2007.- 198 с.</a:t>
            </a:r>
          </a:p>
          <a:p>
            <a:r>
              <a:rPr lang="ru-RU" dirty="0"/>
              <a:t>8. Описание опыта собственной педагогической деятельности как конкурсное мероприятие /авт.-сост. </a:t>
            </a:r>
            <a:r>
              <a:rPr lang="ru-RU" dirty="0" err="1"/>
              <a:t>Е.В.Шахрай</a:t>
            </a:r>
            <a:r>
              <a:rPr lang="ru-RU" dirty="0"/>
              <a:t>. – </a:t>
            </a:r>
            <a:r>
              <a:rPr lang="ru-RU" dirty="0" err="1"/>
              <a:t>Могилёв</a:t>
            </a:r>
            <a:r>
              <a:rPr lang="ru-RU" dirty="0"/>
              <a:t>: УО «МГОИРО», 2012. – 64 с. [электронный ресурс </a:t>
            </a:r>
            <a:r>
              <a:rPr lang="ru-RU" dirty="0">
                <a:hlinkClick r:id="rId2"/>
              </a:rPr>
              <a:t>http://oprb.ru/data/partner/6/message/FBy311AJ_66962.doc#1</a:t>
            </a:r>
            <a:r>
              <a:rPr lang="ru-RU" dirty="0"/>
              <a:t> – проверено 01.03.2014]</a:t>
            </a:r>
          </a:p>
          <a:p>
            <a:r>
              <a:rPr lang="ru-RU" dirty="0"/>
              <a:t>9. Пахомова, Е.М. Проблемы выявления, изучения, обобщения и распространения педагогического опыта в работе учреждений методической службы /Е.М. Пахомова //Методист. - 2005. - № 2. - С. 29-33.</a:t>
            </a:r>
          </a:p>
          <a:p>
            <a:r>
              <a:rPr lang="ru-RU" dirty="0"/>
              <a:t>10. Савина, Н.М. Обобщение актуального педагогического опыта /Н.М. Савина //Справочник заместителя директора школы. - 2011. -№ 2. - С. 41-57.</a:t>
            </a:r>
          </a:p>
          <a:p>
            <a:r>
              <a:rPr lang="ru-RU" dirty="0"/>
              <a:t>11. Сурикова, О.В. Рефлексивный анализ профессиональной деятельности педагога: учеб.-метод. пособие /О.В. Сурикова; ГУО «Акад. </a:t>
            </a:r>
            <a:r>
              <a:rPr lang="ru-RU" dirty="0" err="1"/>
              <a:t>последиплом</a:t>
            </a:r>
            <a:r>
              <a:rPr lang="ru-RU" dirty="0"/>
              <a:t>. образования». - Минск: АПО, 2011. - 96 с.</a:t>
            </a:r>
          </a:p>
          <a:p>
            <a:r>
              <a:rPr lang="ru-RU" dirty="0"/>
              <a:t/>
            </a:r>
            <a:br>
              <a:rPr lang="ru-RU" dirty="0"/>
            </a:br>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7652986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pic>
        <p:nvPicPr>
          <p:cNvPr id="16386" name="Picture 2" descr="C:\Users\Baranzeva\Downloads\img16.jpg"/>
          <p:cNvPicPr>
            <a:picLocks noGrp="1" noChangeAspect="1" noChangeArrowheads="1"/>
          </p:cNvPicPr>
          <p:nvPr>
            <p:ph idx="1"/>
          </p:nvPr>
        </p:nvPicPr>
        <p:blipFill>
          <a:blip r:embed="rId2" cstate="print"/>
          <a:srcRect/>
          <a:stretch>
            <a:fillRect/>
          </a:stretch>
        </p:blipFill>
        <p:spPr bwMode="auto">
          <a:xfrm>
            <a:off x="1" y="0"/>
            <a:ext cx="9204514" cy="6939390"/>
          </a:xfrm>
          <a:prstGeom prst="rect">
            <a:avLst/>
          </a:prstGeom>
          <a:noFill/>
        </p:spPr>
      </p:pic>
    </p:spTree>
    <p:extLst>
      <p:ext uri="{BB962C8B-B14F-4D97-AF65-F5344CB8AC3E}">
        <p14:creationId xmlns:p14="http://schemas.microsoft.com/office/powerpoint/2010/main" val="60731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Результативность</a:t>
            </a:r>
            <a:endParaRPr lang="ru-RU" dirty="0"/>
          </a:p>
        </p:txBody>
      </p:sp>
      <p:sp>
        <p:nvSpPr>
          <p:cNvPr id="3" name="Объект 2"/>
          <p:cNvSpPr>
            <a:spLocks noGrp="1"/>
          </p:cNvSpPr>
          <p:nvPr>
            <p:ph idx="1"/>
          </p:nvPr>
        </p:nvSpPr>
        <p:spPr/>
        <p:txBody>
          <a:bodyPr>
            <a:normAutofit fontScale="92500" lnSpcReduction="20000"/>
          </a:bodyPr>
          <a:lstStyle/>
          <a:p>
            <a:r>
              <a:rPr lang="ru-RU" b="1" dirty="0"/>
              <a:t>Результативность</a:t>
            </a:r>
            <a:r>
              <a:rPr lang="ru-RU" dirty="0"/>
              <a:t> опыта означает его действенность, возможность добиваться при его использовании полезного эффекта, высокого результата в обучении и воспитании. Результативность опыта характеризуется надежностью (устойчивостью, стабильностью положительных результатов, получаемых в практике) и перспективностью (длительностью сохранения актуальности результатов, их способностью оставаться новыми, не устаревать).</a:t>
            </a:r>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27849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solidFill>
                  <a:srgbClr val="C00000"/>
                </a:solidFill>
              </a:rPr>
              <a:t>Обобщить опыт</a:t>
            </a:r>
            <a:endParaRPr lang="ru-RU" dirty="0">
              <a:solidFill>
                <a:srgbClr val="C00000"/>
              </a:solidFill>
            </a:endParaRPr>
          </a:p>
        </p:txBody>
      </p:sp>
      <p:sp>
        <p:nvSpPr>
          <p:cNvPr id="3" name="Объект 2"/>
          <p:cNvSpPr>
            <a:spLocks noGrp="1"/>
          </p:cNvSpPr>
          <p:nvPr>
            <p:ph idx="1"/>
          </p:nvPr>
        </p:nvSpPr>
        <p:spPr>
          <a:xfrm>
            <a:off x="395536" y="1340768"/>
            <a:ext cx="8748464" cy="4968552"/>
          </a:xfrm>
        </p:spPr>
        <p:txBody>
          <a:bodyPr>
            <a:normAutofit fontScale="77500" lnSpcReduction="20000"/>
          </a:bodyPr>
          <a:lstStyle/>
          <a:p>
            <a:r>
              <a:rPr lang="ru-RU" b="1" i="1" dirty="0"/>
              <a:t>Обобщить опыт</a:t>
            </a:r>
            <a:r>
              <a:rPr lang="ru-RU" dirty="0"/>
              <a:t> – значит вывести и сформулировать основные идеи, на которых он построен; </a:t>
            </a:r>
            <a:endParaRPr lang="ru-RU" dirty="0" smtClean="0"/>
          </a:p>
          <a:p>
            <a:r>
              <a:rPr lang="ru-RU" dirty="0" smtClean="0"/>
              <a:t>обосновать </a:t>
            </a:r>
            <a:r>
              <a:rPr lang="ru-RU" dirty="0"/>
              <a:t>правомерность, продуктивность и перспективность этих идей; </a:t>
            </a:r>
            <a:endParaRPr lang="ru-RU" dirty="0" smtClean="0"/>
          </a:p>
          <a:p>
            <a:r>
              <a:rPr lang="ru-RU" dirty="0" smtClean="0"/>
              <a:t>раскрыть </a:t>
            </a:r>
            <a:r>
              <a:rPr lang="ru-RU" dirty="0"/>
              <a:t>условия, при которых возможна их реализация; </a:t>
            </a:r>
            <a:endParaRPr lang="ru-RU" dirty="0" smtClean="0"/>
          </a:p>
          <a:p>
            <a:r>
              <a:rPr lang="ru-RU" dirty="0" smtClean="0"/>
              <a:t>выявить </a:t>
            </a:r>
            <a:r>
              <a:rPr lang="ru-RU" dirty="0"/>
              <a:t>объективные закономерности, требования, правила воспроизведения, творческого использования и развития конкретного </a:t>
            </a:r>
            <a:r>
              <a:rPr lang="ru-RU" dirty="0" smtClean="0"/>
              <a:t>опыта</a:t>
            </a:r>
          </a:p>
          <a:p>
            <a:r>
              <a:rPr lang="ru-RU" dirty="0" smtClean="0"/>
              <a:t>Обобщение </a:t>
            </a:r>
            <a:r>
              <a:rPr lang="ru-RU" dirty="0"/>
              <a:t>идёт наиболее успешно, если анализ опирается на конкретные педагогические идеи</a:t>
            </a:r>
            <a:r>
              <a:rPr lang="ru-RU" dirty="0" smtClean="0"/>
              <a:t>, практика подкрепляется теорией.</a:t>
            </a:r>
            <a:r>
              <a:rPr lang="ru-RU" dirty="0"/>
              <a:t> </a:t>
            </a:r>
            <a:endParaRPr lang="ru-RU" dirty="0" smtClean="0"/>
          </a:p>
          <a:p>
            <a:r>
              <a:rPr lang="ru-RU" i="1" dirty="0" smtClean="0"/>
              <a:t>Обобщить </a:t>
            </a:r>
            <a:r>
              <a:rPr lang="ru-RU" i="1" dirty="0"/>
              <a:t>педагогический опыт</a:t>
            </a:r>
            <a:r>
              <a:rPr lang="ru-RU" dirty="0"/>
              <a:t> </a:t>
            </a:r>
            <a:r>
              <a:rPr lang="ru-RU" i="1" dirty="0"/>
              <a:t>- значит </a:t>
            </a:r>
            <a:r>
              <a:rPr lang="ru-RU" dirty="0"/>
              <a:t>вписать его </a:t>
            </a:r>
            <a:r>
              <a:rPr lang="ru-RU" i="1" dirty="0"/>
              <a:t>конкретное познавательное  содержание  в  знание более </a:t>
            </a:r>
            <a:r>
              <a:rPr lang="ru-RU" dirty="0"/>
              <a:t>общее,   </a:t>
            </a:r>
            <a:r>
              <a:rPr lang="ru-RU" i="1" dirty="0"/>
              <a:t>теоретическое</a:t>
            </a:r>
            <a:r>
              <a:rPr lang="ru-RU" dirty="0"/>
              <a:t>.</a:t>
            </a:r>
          </a:p>
        </p:txBody>
      </p:sp>
      <p:sp>
        <p:nvSpPr>
          <p:cNvPr id="4" name="Нижний колонтитул 3"/>
          <p:cNvSpPr>
            <a:spLocks noGrp="1"/>
          </p:cNvSpPr>
          <p:nvPr>
            <p:ph type="ftr" sz="quarter" idx="11"/>
          </p:nvPr>
        </p:nvSpPr>
        <p:spPr>
          <a:xfrm>
            <a:off x="3124200" y="6356350"/>
            <a:ext cx="4112096"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250507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92500" lnSpcReduction="10000"/>
          </a:bodyPr>
          <a:lstStyle/>
          <a:p>
            <a:r>
              <a:rPr lang="ru-RU" dirty="0"/>
              <a:t>Обобщение опыта должно иметь адресную направленность и предполагать ответы на вопросы: </a:t>
            </a:r>
            <a:r>
              <a:rPr lang="ru-RU" i="1" dirty="0"/>
              <a:t>кому, когда,  где, как его использовать</a:t>
            </a:r>
            <a:r>
              <a:rPr lang="ru-RU" dirty="0"/>
              <a:t>. Обобщается опыт как  целостная система, и только потом определяется круг его потребителей, которые могут использовать его.</a:t>
            </a:r>
          </a:p>
          <a:p>
            <a:r>
              <a:rPr lang="ru-RU" dirty="0"/>
              <a:t>Обобщение опыта завершается описанием, при котором важно избежать следующих</a:t>
            </a:r>
            <a:r>
              <a:rPr lang="ru-RU" i="1" dirty="0"/>
              <a:t> недостатков</a:t>
            </a:r>
            <a:r>
              <a:rPr lang="ru-RU" dirty="0"/>
              <a:t>:</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783093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2330</Words>
  <Application>Microsoft Office PowerPoint</Application>
  <PresentationFormat>Экран (4:3)</PresentationFormat>
  <Paragraphs>292</Paragraphs>
  <Slides>68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Тема Office</vt:lpstr>
      <vt:lpstr>Методические рекомендации по обобщению и трансляции передового педагогического опыта</vt:lpstr>
      <vt:lpstr>Обобщение и распространение передового педагогического опыта</vt:lpstr>
      <vt:lpstr>Обобщение и распространение передового педагогического опыта</vt:lpstr>
      <vt:lpstr>Обобщение и распространение передового педагогического опыта</vt:lpstr>
      <vt:lpstr>Обобщение и распространение передового педагогического опыта</vt:lpstr>
      <vt:lpstr>Актуальность</vt:lpstr>
      <vt:lpstr>Результативность</vt:lpstr>
      <vt:lpstr>Обобщить опыт</vt:lpstr>
      <vt:lpstr>Учитывать при обобщении опыта:</vt:lpstr>
      <vt:lpstr>Учитывать при обобщении опыта:</vt:lpstr>
      <vt:lpstr>Учитывать при обобщении опыта:</vt:lpstr>
      <vt:lpstr>Учитывать при обобщении опыта:</vt:lpstr>
      <vt:lpstr>Учитывать при обобщении опыта:</vt:lpstr>
      <vt:lpstr>Учитывать при обобщении опыта:</vt:lpstr>
      <vt:lpstr>Учитывать при обобщении опыта:</vt:lpstr>
      <vt:lpstr>Система работы педагога по обобщению собственного опыта</vt:lpstr>
      <vt:lpstr>Система работы педагога по обобщению собственного опыта</vt:lpstr>
      <vt:lpstr>Система работы педагога по обобщению собственного опыта</vt:lpstr>
      <vt:lpstr>1. Система работы педагога по обобщению собственного опыта</vt:lpstr>
      <vt:lpstr>2. Этапы работы педагога над обобщением собственного опыта:</vt:lpstr>
      <vt:lpstr>Этапы работы педагога над обобщением собственного опыта:</vt:lpstr>
      <vt:lpstr>3. Технология описания педагогического опыта</vt:lpstr>
      <vt:lpstr>Технология описания педагогического опыта</vt:lpstr>
      <vt:lpstr>Рекомендации к представлению (описанию) опыта работы</vt:lpstr>
      <vt:lpstr>Рекомендации к представлению (описанию) опыта работы</vt:lpstr>
      <vt:lpstr>Рекомендации к представлению (описанию) опыта работы</vt:lpstr>
      <vt:lpstr>Рекомендуется описывать свой профессиональный опыт в следующей последовательности:</vt:lpstr>
      <vt:lpstr>Рекомендуется описывать свой профессиональный опыт в следующей последовательности:</vt:lpstr>
      <vt:lpstr>Рекомендуется описывать свой профессиональный опыт в следующей последовательности:Рекомендуется описывать свой профессиональный опыт в следующей последовательности:</vt:lpstr>
      <vt:lpstr>Методическая продукция, как форма обобщения педагогического опыта</vt:lpstr>
      <vt:lpstr>Методическая продукция, как форма обобщения педагогического опыта</vt:lpstr>
      <vt:lpstr>Методическая продукция, как форма обобщения педагогического опыта</vt:lpstr>
      <vt:lpstr>4.1. Структура описания опыта</vt:lpstr>
      <vt:lpstr>Примерная структура описания педагогического опыта:</vt:lpstr>
      <vt:lpstr>Вводная часть </vt:lpstr>
      <vt:lpstr>Основная часть </vt:lpstr>
      <vt:lpstr>Заключительная часть </vt:lpstr>
      <vt:lpstr>Приложения </vt:lpstr>
      <vt:lpstr>4.2. Примерная структура методических рекомендаций</vt:lpstr>
      <vt:lpstr>1.    Вступительная часть</vt:lpstr>
      <vt:lpstr>2.     Основная часть.</vt:lpstr>
      <vt:lpstr>Презентация PowerPoint</vt:lpstr>
      <vt:lpstr> Этапы подготовки к написанию методических рекомендаций </vt:lpstr>
      <vt:lpstr>4.3. Требования к написанию и оформлению статьи</vt:lpstr>
      <vt:lpstr>Требования к написанию и оформлению статьи</vt:lpstr>
      <vt:lpstr>Для написания статьи необходимо: </vt:lpstr>
      <vt:lpstr>Для написания статьи необходимо: </vt:lpstr>
      <vt:lpstr>Для написания статьи необходимо: </vt:lpstr>
      <vt:lpstr>Для написания статьи необходимо: </vt:lpstr>
      <vt:lpstr>Для написания статьи необходимо:</vt:lpstr>
      <vt:lpstr>Кроме письменного описания педагогического опыта традиционно используются устные формы его представления: доклад, публичное выступление. </vt:lpstr>
      <vt:lpstr> При подготовке выступления педагогу необходимо ответить самому себе на несколько вопросов: </vt:lpstr>
      <vt:lpstr>Стоит заметить, что новизна и актуальность - не одно и то же. </vt:lpstr>
      <vt:lpstr> 6. Разработан ли автором план (структура, логика) выступления? </vt:lpstr>
      <vt:lpstr>7. Нужны ли раздаточные материалы? </vt:lpstr>
      <vt:lpstr>Презентация PowerPoint</vt:lpstr>
      <vt:lpstr>Презентация PowerPoint</vt:lpstr>
      <vt:lpstr>Что необходимо?</vt:lpstr>
      <vt:lpstr>Заключение  </vt:lpstr>
      <vt:lpstr>Где вам это пригодится</vt:lpstr>
      <vt:lpstr>Презентация PowerPoint</vt:lpstr>
      <vt:lpstr>Всероссийский конкурс  «За нравственный подвиг учителя» (рекомендации по  обобщению опыта)</vt:lpstr>
      <vt:lpstr>Номинация «За организацию духовно-нравственного воспитания в рамках образовательного учреждения</vt:lpstr>
      <vt:lpstr>Презентация PowerPoint</vt:lpstr>
      <vt:lpstr>Презентация PowerPoint</vt:lpstr>
      <vt:lpstr>Презентация PowerPoint</vt:lpstr>
      <vt:lpstr>Литература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13</cp:revision>
  <dcterms:created xsi:type="dcterms:W3CDTF">2020-08-29T07:11:24Z</dcterms:created>
  <dcterms:modified xsi:type="dcterms:W3CDTF">2020-09-11T17:32:20Z</dcterms:modified>
</cp:coreProperties>
</file>