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20" r:id="rId2"/>
    <p:sldId id="338" r:id="rId3"/>
    <p:sldId id="322" r:id="rId4"/>
    <p:sldId id="328" r:id="rId5"/>
    <p:sldId id="323" r:id="rId6"/>
    <p:sldId id="324" r:id="rId7"/>
    <p:sldId id="299" r:id="rId8"/>
    <p:sldId id="329" r:id="rId9"/>
    <p:sldId id="330" r:id="rId10"/>
    <p:sldId id="339" r:id="rId11"/>
    <p:sldId id="357" r:id="rId12"/>
    <p:sldId id="358" r:id="rId13"/>
    <p:sldId id="359" r:id="rId14"/>
    <p:sldId id="360" r:id="rId15"/>
    <p:sldId id="361" r:id="rId16"/>
    <p:sldId id="340" r:id="rId17"/>
    <p:sldId id="326" r:id="rId18"/>
    <p:sldId id="327" r:id="rId19"/>
    <p:sldId id="345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0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5A9E"/>
    <a:srgbClr val="FF6600"/>
    <a:srgbClr val="008260"/>
    <a:srgbClr val="A35921"/>
    <a:srgbClr val="EFEB57"/>
    <a:srgbClr val="7A0000"/>
    <a:srgbClr val="130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9112" autoAdjust="0"/>
  </p:normalViewPr>
  <p:slideViewPr>
    <p:cSldViewPr>
      <p:cViewPr varScale="1">
        <p:scale>
          <a:sx n="71" d="100"/>
          <a:sy n="71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FF2974-1FF6-4565-A969-973C614B723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4AE5F6-7CC7-453C-AE37-9A0B0769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0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DCBD8-646B-4E73-9983-C0409ACF3E9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67059-47E1-4A04-9583-F40C316723E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46588C-B16C-485D-8BA1-E5532177596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898F7-F3A9-4A0C-8337-65E762BCB9E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9542C-BAE1-4F6E-8F28-E34057FAA07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677CE-5AFF-4F51-8481-3CCB0A84FC8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C89F3-A0F0-4996-B378-9189F2F25FD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8F079-E3D4-4D3D-BCFA-580302235D6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43DC48-2A30-44F1-9766-537D79A8870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58EE76-B0DE-4623-8C08-FD08881D4FE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ABDF6E-5037-49D5-86F8-9B92D4917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2F37-C5A8-40BA-8C02-5D06E8342BA1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95B7-989F-4728-941E-97D3D7BAA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245E-F23F-4D32-9780-1E36581CAB9F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E634-091B-4B5F-9414-8387B4E1C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CD39-590E-41F5-923E-037484C7C5D4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AE62-E97B-4D57-8627-3819DF885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C125-9199-4361-A2D7-6797E6E5254A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2F26-2586-4B19-BC4E-4B21DDC18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9492-0742-4C57-A0D1-7D8792809BC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AA1A-C451-4C7D-BEA1-1849DF99C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267C-D25C-4F3A-ACA3-6711AC0FC68A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9E67-6947-438D-A077-A0988C95E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CA1F-2F6A-411E-96AA-DD50D76FEC94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916-AD3A-4E43-ACA1-EF89D813F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E202-6E14-46EC-9AA0-F236DC3E56B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A684-3C5F-438A-831A-E69B7D8EF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7D53-F621-46B1-BEA4-3049B472768D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59FE-F305-4CBE-BBAC-3B7057F6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8A2B-9726-44BC-A557-DA977313AF1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9AB3-6AE7-4587-8B56-43095E7BE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2C6B-BE0F-432C-A976-8100D128C62D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5E60-4556-40DB-B567-A17D5374F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CE9F4"/>
            </a:gs>
            <a:gs pos="100000">
              <a:srgbClr val="CAE5F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 dirty="0">
              <a:latin typeface="+mn-lt"/>
              <a:cs typeface="+mn-cs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0AE0239C-7648-4AB4-BCC3-E00F95C3667B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686F72F5-7693-4FF4-A86C-D684BF4C7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jpe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jpe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jpeg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5.jpeg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jpe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409575"/>
            <a:ext cx="85725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25"/>
            <a:ext cx="8786813" cy="4554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ВОСПИТАНИЕ СЕМЕЙНЫХ ЦЕННОСТЕЙ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СТАРШЕКЛАССНИКОВ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НА ОСНОВЕ ЭКСПЕРИМЕНТАЛЬНОГО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УЧЕБНОГО  КУРСА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«НРАВСТВЕННЫЕ  </a:t>
            </a:r>
          </a:p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ОСНОВЫ  </a:t>
            </a:r>
          </a:p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СЕМЕЙНОЙ   ЖИЗНИ»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Счастливая семья 6.bmp"/>
          <p:cNvPicPr>
            <a:picLocks noChangeAspect="1"/>
          </p:cNvPicPr>
          <p:nvPr/>
        </p:nvPicPr>
        <p:blipFill>
          <a:blip r:embed="rId6" cstate="print"/>
          <a:srcRect t="10242"/>
          <a:stretch>
            <a:fillRect/>
          </a:stretch>
        </p:blipFill>
        <p:spPr>
          <a:xfrm>
            <a:off x="5715008" y="2500306"/>
            <a:ext cx="2786082" cy="375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38" y="4643438"/>
            <a:ext cx="47148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учащихся 10-11 классов средних общеобразовательных заведений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071563"/>
            <a:ext cx="50942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625" y="1143000"/>
            <a:ext cx="8208963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dirty="0">
              <a:solidFill>
                <a:srgbClr val="0623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3600" b="1" kern="0" dirty="0">
              <a:solidFill>
                <a:srgbClr val="0070C0"/>
              </a:solidFill>
              <a:latin typeface="Monotype Corsiva" pitchFamily="66" charset="0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57188"/>
            <a:ext cx="8786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8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МУЛЬТИМЕДИЙНОЕ  СОПРОВОЖДЕНИЕ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8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 УЧЕБНОГО КУРСА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 cstate="print"/>
          <a:srcRect b="4468"/>
          <a:stretch>
            <a:fillRect/>
          </a:stretch>
        </p:blipFill>
        <p:spPr bwMode="auto">
          <a:xfrm>
            <a:off x="500063" y="3786188"/>
            <a:ext cx="500062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000750" y="2071688"/>
            <a:ext cx="25209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10 КЛАСС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43625" y="4572000"/>
            <a:ext cx="25209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11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428625"/>
            <a:ext cx="6989763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СОДЕРЖАНИЕ УЧЕБНОГО ПОСОБИЯ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10 КЛАССА НОСЖ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88" y="1214438"/>
            <a:ext cx="81438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работать с учебно-методическим комплексом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Введение Что такое счастье и как его достичь?  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ЛИЧНОСТЬ И МЕЖЛИЧНОСТНЫЕ ОТНОШЕНИЯ</a:t>
            </a: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.  Кто я?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1.1.Направленность личности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1.2.Понятие личности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1.3.Тайна возраста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1.4.Тайна пола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. Я и Другие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2.1. Быть или казаться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2.2. Стыд и совесть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2.3. Дружба и любовь в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жизни человека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2.4. Мужественность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2.5. Женственность 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714620"/>
            <a:ext cx="3071834" cy="371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orelDRAW" r:id="rId3" imgW="6950160" imgH="10538640" progId="">
                  <p:embed/>
                </p:oleObj>
              </mc:Choice>
              <mc:Fallback>
                <p:oleObj name="CorelDRAW" r:id="rId3" imgW="6950160" imgH="10538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63" y="357188"/>
            <a:ext cx="7929562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ВОЗРАСТЫ СЕМЬИ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Добрачные отношения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3.1. Любовь и влюблённость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3.2. Испытание чувств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3.3. Предбрачный период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3.4. Союз двух родов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. Свадьба. Начало </a:t>
            </a: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                совместной жизни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4.1. Самый важный день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4.2. Первый год совместной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жизни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. Молодые родители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5.1. Семья в ожидании ребёнка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5.2. Чудо жизни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5.3. «Не убий»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5.4. Молодая семья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с новорожденным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122" y="1071546"/>
            <a:ext cx="3119406" cy="467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3000" y="428625"/>
            <a:ext cx="6989763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СОДЕРЖАНИЕ УЧЕБНОГО ПОСОБИЯ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11 КЛАССА НОСЖ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50" y="1357313"/>
            <a:ext cx="83931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ВОЗРАСТЫ СЕМЬИ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1. Особенности зрелой семьи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1.1. Уроки семейного взросления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1.2. Семейные конфликты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1.3. Родители и дети. Значение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детей в жизни семьи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1.4. Супружеское многолетие</a:t>
            </a:r>
          </a:p>
        </p:txBody>
      </p:sp>
      <p:pic>
        <p:nvPicPr>
          <p:cNvPr id="7" name="Picture 3" descr="D:\B_O_R_I_S\Обложки НОСЖ\Заставки итоговые по НОСЖ 11 кл\Заставка_НОСЖ_11 кл_Раздел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571612"/>
            <a:ext cx="3214709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8625" y="285750"/>
            <a:ext cx="87153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 II. Я — СЕМЬЯ — ОБЩЕСТВО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2. Семья — основа всякого общества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2.1. Типы и функции семьи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2.2. Значение семьи для общества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2.3. Семья и государство. Вопросы демографии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2.4. История семейной политики в России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3. Устроение жизни семьи. Личность и семья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3.1. Иерархичность семейных отношений. Главенство мужа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3.2. Жена — хранительница домашнего очага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3.3. Положение детей в семье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3.4. Старшие члены семьи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4. Семейное воспитание 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4.1. Традиции семьи, рода, народа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4.2. Воспитание чести и долга в семье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4.3. Патриотическое воспитание в семье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4.4. Трудовое воспитание в семье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4.5. Половое воспитание в семье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8625" y="357188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 III.  ДЛЯ ЧЕГО Я ЖИВУ?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5. Религиозные основы семьи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5.1. Вера, доверие и верность как ценности семейной жизни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5.2. Семья в религиозной традиции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5.3. Святые семейства. Святые покровители семьи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defRPr/>
            </a:pPr>
            <a:r>
              <a:rPr lang="ru-RU" sz="2000" b="1" dirty="0">
                <a:solidFill>
                  <a:srgbClr val="A35921"/>
                </a:solidFill>
                <a:latin typeface="Arial" pitchFamily="34" charset="0"/>
                <a:cs typeface="Arial" pitchFamily="34" charset="0"/>
              </a:rPr>
              <a:t>Глава 6. Семья в моей жизни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6.1. Радость семейной жизни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6.2. Значение семьи в жизни человека и смысл жизни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6.3. Семейное счастье — миф или реальность?</a:t>
            </a:r>
          </a:p>
        </p:txBody>
      </p:sp>
      <p:pic>
        <p:nvPicPr>
          <p:cNvPr id="5" name="Picture 4" descr="D:\B_O_R_I_S\Обложки НОСЖ\Заставки итоговые по НОСЖ 11 кл\Заставка_НОСЖ_11 кл_ Раздел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897" y="1332313"/>
            <a:ext cx="3549631" cy="4954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813" y="500063"/>
            <a:ext cx="79073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ПРИМЕРЫ ВИДЕОФИЛЬМОВ  ПО ТЕМАМ КУРСА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1071563"/>
            <a:ext cx="85725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«НРАВСТВЕННЫЕ ОСНОВЫ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СЕМЕЙНОЙ ЖИЗНИ. 10-11 КЛАСС»</a:t>
            </a:r>
          </a:p>
        </p:txBody>
      </p:sp>
      <p:pic>
        <p:nvPicPr>
          <p:cNvPr id="19461" name="Рисунок 8" descr="дети-в-капусте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1868488"/>
            <a:ext cx="6091237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01863" y="690563"/>
            <a:ext cx="42275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МНЕНИЯ  ЭКСПЕРТОВ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28938" y="1589088"/>
            <a:ext cx="5786437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«…пособие соответствует требованиям, предъявляемым к учебным пособиям для старших классов общеобразовательной школы,  содержательно и стилистически адаптировано к  возрасту, достаточно полно иллюстрировано, дидактически выстроено, снабжено богатым материалом в мультимедийном сопровождении…»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just">
              <a:defRPr/>
            </a:pP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D:\ОБЩАЯ-3\Фото Культура семьи\Фото 2\Слободчиков В.И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643050"/>
            <a:ext cx="1905000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8625" y="3286125"/>
            <a:ext cx="2286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СЛОБОДЧИКОВ ВИКТОР ИВАНОВИЧ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Доктор психологических наук, член -корреспондент Российской Академии Образования</a:t>
            </a:r>
          </a:p>
          <a:p>
            <a:pPr algn="just">
              <a:defRPr/>
            </a:pP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01863" y="428625"/>
            <a:ext cx="42275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МНЕНИЯ  ЭКСПЕРТОВ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28938" y="1071563"/>
            <a:ext cx="57864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«… Авторское содружество профессионального психолога и священника позволяет создать уникальное по своему содержанию и необходимое современной школе учебное пособие. Психолог знакомит учащихся с современным уровнем научного знания о проблемах формирования и развития семьи, а священник – с не менее важной для учащихся, духовной составляющей семейной жизни.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…Рецензируемое пособие в полной мере отвечает потребности воспитания у молодежи ответственного отношения к семье и родительству…»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8625" y="3638550"/>
            <a:ext cx="2286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ФИЛИППОВ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БОРИС АЛЕКСЕЕВИЧ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Кандидат исторических наук, профессор кафедры систематического богословия и патрологии богословского факультета ПСТГУ.</a:t>
            </a: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3_002.jp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rcRect t="2128" b="12747"/>
          <a:stretch>
            <a:fillRect/>
          </a:stretch>
        </p:blipFill>
        <p:spPr>
          <a:xfrm>
            <a:off x="500034" y="1142984"/>
            <a:ext cx="224672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4313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416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Области применения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28938" y="1214438"/>
            <a:ext cx="57864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социальной напряжённости 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обществе за счёт гармонизации семейных отношений – как в сфере супружеских, так и детско-родительских отношений.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 учитывать, что подростковая среда из всех возрастных групп бывает наиболее агрессивна. Это во многом зависит от взаимодействия подростков с родителями.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Улучшение демографической ситуации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плане:</a:t>
            </a:r>
          </a:p>
          <a:p>
            <a:pPr>
              <a:buClr>
                <a:srgbClr val="FF0000"/>
              </a:buClr>
              <a:buFontTx/>
              <a:buChar char="-"/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увеличения рождаемости;</a:t>
            </a:r>
          </a:p>
          <a:p>
            <a:pPr>
              <a:buClr>
                <a:srgbClr val="FF0000"/>
              </a:buClr>
              <a:buFontTx/>
              <a:buChar char="-"/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укрепления института брака;</a:t>
            </a:r>
          </a:p>
          <a:p>
            <a:pPr>
              <a:buClr>
                <a:srgbClr val="FF0000"/>
              </a:buClr>
              <a:buFontTx/>
              <a:buChar char="-"/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увеличения числа многодетных семей.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1285875"/>
            <a:ext cx="2286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Администрации: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Федеральные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региональные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муниципальные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409575"/>
            <a:ext cx="85725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4429125"/>
            <a:ext cx="37147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Иерей Дмитрий Моисеев, 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священник храма Рождества Христова, г. Екатеринбург, руководитель и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духовник Центра защиты материнства «Колыбель», 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кандидат биологических наук.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3" y="4429125"/>
            <a:ext cx="3998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Монахиня Нина (Крыгина),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насельница Среднеуральского женского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монастыря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честь иконы Божией Матери «Спорительница хлебов»,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кандидат психологических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наук, в прошлом – профессор МаГУ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asha_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772816"/>
            <a:ext cx="3286121" cy="261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krygina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1772816"/>
            <a:ext cx="3429182" cy="256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843213" y="620713"/>
            <a:ext cx="30241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8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416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Области применения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28938" y="1214438"/>
            <a:ext cx="5786437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Профилактика заболеваний передающихся половым путём, снижение числа подростковых абортов и ранних беременностей, сохранение репродуктивного здоровья молодёжи.</a:t>
            </a:r>
          </a:p>
          <a:p>
            <a:pPr>
              <a:buClr>
                <a:srgbClr val="FF0000"/>
              </a:buClr>
              <a:defRPr/>
            </a:pPr>
            <a:endParaRPr lang="ru-RU" sz="21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курса можно рекомендовать для позитивного наполнения работы кабинетов репродуктивного здоровья подростков.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2. Профилактика отказа родителей от детей.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1285875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здравоохранения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416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Области применения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28875" y="1214438"/>
            <a:ext cx="6429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Укрепление института семьи. 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числа неполных семей, матерей одиночек, воспитывающих детей и т.д.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Улучшение социального климата в семьях. 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Оптимизация поло-ролевого и </a:t>
            </a:r>
            <a:r>
              <a:rPr lang="ru-RU" sz="2100" b="1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межпоколенного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взаимодействия в семьях. 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Эффективное использование внутренних ресурсов семьи по эмоциональной, психологической и социальной поддержке пожилых людей и инвалидов за счёт воспитания у молодёжи бережного отношения к ним.</a:t>
            </a:r>
          </a:p>
          <a:p>
            <a:pPr>
              <a:buClr>
                <a:srgbClr val="FF0000"/>
              </a:buClr>
              <a:defRPr/>
            </a:pPr>
            <a:r>
              <a:rPr lang="ru-RU" sz="21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материалов учебного комплекса на курсах повышения квалификации и в социальных учреждениях работающих с детьми и молодёжью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1285875"/>
            <a:ext cx="2286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социальной защиты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14313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416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Области применения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28938" y="1214438"/>
            <a:ext cx="578643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Полезен для решения личностных проблем всех участников образовательного процесса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Изучение курса для молодых людей создаёт возможность просвещения в вопросах семейного образа жизни их родителей и учителей.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Способствует формированию в процессе обучения со-бытийной среды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Преподавание семейного курса создаёт ситуацию, когда педагоги могут работать с семьями, в т.ч. и трудными.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1285875"/>
            <a:ext cx="2286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образования и науки (школы):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учащиеся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учителя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родители</a:t>
            </a: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14313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416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Области применения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71750" y="1285875"/>
            <a:ext cx="6143625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Социальный заказ на профессиональные кадры. 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связи с возрастающим запросом на преподавание семейного курса в школе возрастает потребность в подготовке педагогических и научных кадров по семейной проблематике.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Содержательное наполнение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воспитательной работы со студентами 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сфере семейных отношений.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Использование материалов курса в беседах со студентами и при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преподавании предметов гуманитарной направленности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1285875"/>
            <a:ext cx="2286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образования и науки (ВУЗы):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ректора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проректора по воспитательной работе</a:t>
            </a: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преподаватели</a:t>
            </a: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416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Области применения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28938" y="1214438"/>
            <a:ext cx="578643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Даёт стимул для проработки базовой научной дисциплины – семейной антропологии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 такая дисциплина отсутствует, что побудило авторов курса обозначить её контуры в программной статье «Семейная антропология» </a:t>
            </a: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rgbClr val="660066"/>
                </a:solidFill>
              </a:rPr>
              <a:t>Священник Дмитрий Моисеев, монахиня Нина (Крыгина)</a:t>
            </a:r>
            <a:r>
              <a:rPr lang="ru-RU" sz="2000" dirty="0">
                <a:solidFill>
                  <a:srgbClr val="660066"/>
                </a:solidFill>
              </a:rPr>
              <a:t> Семейная антропология/ Журнал «Просветитель» №5, 2012. С. 52-57.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1285875"/>
            <a:ext cx="228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образования и науки: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Академическая наука</a:t>
            </a: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7" descr="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714750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31321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Значение курса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85813" y="1214438"/>
            <a:ext cx="79295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Вводится курс мировоззренческого характера, что крайне важно для старшеклассников.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рамках его впервые речь идёт не столько о формировании понятий, сколько о смыслах и ценностях.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Преподавание курса предполагает отношение к ребёнку не как к копилке знаний, а как к реальному, живому человеку, которому предстоит большая жизнь.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57250" y="4643438"/>
            <a:ext cx="69294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1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«Наконец  с нами в школе стали говорить о жизни».</a:t>
            </a:r>
          </a:p>
          <a:p>
            <a:pPr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Цитата из итогового анкетирования старшеклассника 10 класса 176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Еврогимназии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г.Екатеринбурга после изучения курса «Нравственные основы семейной жизни»</a:t>
            </a: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4313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14563" y="285750"/>
            <a:ext cx="4171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Варианты внедрения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43188" y="687388"/>
            <a:ext cx="600075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Возвращение семейного курса, бывшего «Этикой и психологией семейной жизни» в базисный учебный план для старших классов </a:t>
            </a:r>
            <a:r>
              <a:rPr lang="ru-RU" sz="21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(в перспективе)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Преподавание в рамках классных часов </a:t>
            </a:r>
            <a:r>
              <a:rPr lang="ru-RU" sz="21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(подобно «Уроку семьи»         1 сентября 2012 г.)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Преподавание в рамках регионального компонента </a:t>
            </a:r>
            <a:r>
              <a:rPr lang="ru-RU" sz="21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(например, в предметной линии «Истоки» - для 10 и 11 классов).</a:t>
            </a:r>
          </a:p>
          <a:p>
            <a:pPr>
              <a:buClr>
                <a:srgbClr val="FF0000"/>
              </a:buClr>
              <a:defRPr/>
            </a:pPr>
            <a:endParaRPr lang="ru-RU" sz="21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Преподавание семейного курса в рамках школьного компонента.</a:t>
            </a:r>
          </a:p>
          <a:p>
            <a:pPr>
              <a:buClr>
                <a:srgbClr val="FF0000"/>
              </a:buClr>
              <a:defRPr/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Комплектация учебниками школьных библиотек для внедрения модулей в различные школьные дисциплины (литература., история, обществоведение, биология и др.)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1500" y="1143000"/>
            <a:ext cx="2286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Уровни:</a:t>
            </a:r>
          </a:p>
          <a:p>
            <a:pPr>
              <a:defRPr/>
            </a:pP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компонент</a:t>
            </a: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Региональный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компонент</a:t>
            </a: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Школьный компонент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4670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Испытание на практике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4438" y="1285875"/>
            <a:ext cx="75009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</a:rPr>
              <a:t>В настоящее время курс проходит апробацию в ряде регионов России. В </a:t>
            </a:r>
            <a:r>
              <a:rPr lang="ru-RU" sz="2400" b="1" dirty="0">
                <a:solidFill>
                  <a:schemeClr val="accent6"/>
                </a:solidFill>
              </a:rPr>
              <a:t>г.Екатеринбурге</a:t>
            </a:r>
            <a:r>
              <a:rPr lang="ru-RU" sz="2400" dirty="0">
                <a:solidFill>
                  <a:schemeClr val="accent6"/>
                </a:solidFill>
              </a:rPr>
              <a:t> и </a:t>
            </a:r>
            <a:r>
              <a:rPr lang="ru-RU" sz="2400" b="1" i="1" dirty="0">
                <a:solidFill>
                  <a:schemeClr val="accent6"/>
                </a:solidFill>
              </a:rPr>
              <a:t>Свердловской области</a:t>
            </a:r>
            <a:r>
              <a:rPr lang="ru-RU" sz="2400" dirty="0">
                <a:solidFill>
                  <a:schemeClr val="accent6"/>
                </a:solidFill>
              </a:rPr>
              <a:t> он преподаётся в десятках школ. </a:t>
            </a:r>
            <a:r>
              <a:rPr lang="ru-RU" sz="2400" b="1" dirty="0">
                <a:solidFill>
                  <a:schemeClr val="accent6"/>
                </a:solidFill>
              </a:rPr>
              <a:t>25</a:t>
            </a:r>
            <a:r>
              <a:rPr lang="ru-RU" sz="2400" dirty="0">
                <a:solidFill>
                  <a:schemeClr val="accent6"/>
                </a:solidFill>
              </a:rPr>
              <a:t> из них имеют статус </a:t>
            </a:r>
            <a:r>
              <a:rPr lang="ru-RU" sz="2400" b="1" dirty="0">
                <a:solidFill>
                  <a:schemeClr val="accent6"/>
                </a:solidFill>
              </a:rPr>
              <a:t>экспериментальных площадок Уральского отделения Российской Академии образования</a:t>
            </a:r>
            <a:r>
              <a:rPr lang="ru-RU" sz="2400" dirty="0">
                <a:solidFill>
                  <a:schemeClr val="accent6"/>
                </a:solidFill>
              </a:rPr>
              <a:t>.</a:t>
            </a:r>
          </a:p>
          <a:p>
            <a:pPr>
              <a:defRPr/>
            </a:pPr>
            <a:endParaRPr lang="ru-RU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</a:rPr>
              <a:t>Преподавание курса проходит также в </a:t>
            </a:r>
            <a:r>
              <a:rPr lang="ru-RU" sz="2400" b="1" i="1" dirty="0">
                <a:solidFill>
                  <a:schemeClr val="accent6"/>
                </a:solidFill>
              </a:rPr>
              <a:t>Оренбургской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b="1" i="1" dirty="0">
                <a:solidFill>
                  <a:schemeClr val="accent6"/>
                </a:solidFill>
              </a:rPr>
              <a:t>Калужской</a:t>
            </a:r>
            <a:r>
              <a:rPr lang="ru-RU" sz="2400" dirty="0">
                <a:solidFill>
                  <a:schemeClr val="accent6"/>
                </a:solidFill>
              </a:rPr>
              <a:t>  и </a:t>
            </a:r>
            <a:r>
              <a:rPr lang="ru-RU" sz="2400" b="1" i="1" dirty="0">
                <a:solidFill>
                  <a:schemeClr val="accent6"/>
                </a:solidFill>
              </a:rPr>
              <a:t>Калининградской</a:t>
            </a:r>
            <a:r>
              <a:rPr lang="ru-RU" sz="2400" dirty="0">
                <a:solidFill>
                  <a:schemeClr val="accent6"/>
                </a:solidFill>
              </a:rPr>
              <a:t> областях, в ряде школ </a:t>
            </a:r>
            <a:r>
              <a:rPr lang="ru-RU" sz="2400" b="1" dirty="0">
                <a:solidFill>
                  <a:schemeClr val="accent6"/>
                </a:solidFill>
              </a:rPr>
              <a:t>Санкт-Петербурга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b="1" i="1" dirty="0">
                <a:solidFill>
                  <a:schemeClr val="accent6"/>
                </a:solidFill>
              </a:rPr>
              <a:t>Челябинской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b="1" i="1" dirty="0">
                <a:solidFill>
                  <a:schemeClr val="accent6"/>
                </a:solidFill>
              </a:rPr>
              <a:t>Костромской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b="1" i="1" dirty="0">
                <a:solidFill>
                  <a:schemeClr val="accent6"/>
                </a:solidFill>
              </a:rPr>
              <a:t>Курганской областей</a:t>
            </a:r>
            <a:r>
              <a:rPr lang="ru-RU" sz="2400" dirty="0">
                <a:solidFill>
                  <a:schemeClr val="accent6"/>
                </a:solidFill>
              </a:rPr>
              <a:t>, на </a:t>
            </a:r>
            <a:r>
              <a:rPr lang="ru-RU" sz="2400" b="1" i="1" dirty="0">
                <a:solidFill>
                  <a:schemeClr val="accent6"/>
                </a:solidFill>
              </a:rPr>
              <a:t>Дальнем Востоке</a:t>
            </a:r>
            <a:r>
              <a:rPr lang="ru-RU" sz="2400" dirty="0">
                <a:solidFill>
                  <a:schemeClr val="accent6"/>
                </a:solidFill>
              </a:rPr>
              <a:t>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690563"/>
            <a:ext cx="4343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География внедрения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28938" y="1214438"/>
            <a:ext cx="57864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0063" y="1285875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0" name="Picture 3" descr="H:\Карта России\Внедрение НОС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428750"/>
            <a:ext cx="84423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26064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64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863" y="785813"/>
            <a:ext cx="25241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Заключение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99792" y="1700808"/>
            <a:ext cx="40005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Авторы постарались создать новый продукт, начиная от осознания проблемного поля и теоретических посылов, через концептуализацию и проектирование, заканчивая воплощением в реальность.</a:t>
            </a: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57250" y="4643438"/>
            <a:ext cx="69294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1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3125" y="476250"/>
            <a:ext cx="4587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АКТУАЛЬНОСТЬ  КУРСА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625" y="857250"/>
            <a:ext cx="8281988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настоящее время в России отмечается разрушение традиционных семейных ценностей у молодых людей и вследствие этого - рост числа разводов, абортов, снижение рождаемости.  Всё это  является угрозой национальной безопасности России. </a:t>
            </a:r>
          </a:p>
          <a:p>
            <a:pPr algn="just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Данный учебный курс призван  решить проблему трансляции традиционной для нашей культуры системы ценностей (ценность материнства, отцовства, пожизненного брака и др.), восстановить прерванные духовно-нравственные традиции семейного воспитания.</a:t>
            </a:r>
          </a:p>
          <a:p>
            <a:pPr algn="just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«Нравственные основы семейной жизни» представляют собой учебный курс, объединяющий знания по семье из разных научных областей: культурологии, психологии, социологии, медицины и теологии.</a:t>
            </a:r>
          </a:p>
          <a:p>
            <a:pPr algn="ctr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313" y="785813"/>
            <a:ext cx="4572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285860"/>
            <a:ext cx="5643602" cy="498598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Благодарим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Мамочка с малышкой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32" y="285728"/>
            <a:ext cx="4214810" cy="6341353"/>
          </a:xfrm>
          <a:prstGeom prst="rect">
            <a:avLst/>
          </a:prstGeom>
          <a:solidFill>
            <a:srgbClr val="800000"/>
          </a:solidFill>
          <a:ln w="6350">
            <a:solidFill>
              <a:srgbClr val="800000"/>
            </a:solidFill>
            <a:miter lim="800000"/>
            <a:headEnd/>
            <a:tailEnd/>
          </a:ln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81313" y="357188"/>
            <a:ext cx="31194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МИССИЯ КУРСА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54363" y="1857375"/>
            <a:ext cx="2632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ЦЕЛЬ  КУРСА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625" y="785813"/>
            <a:ext cx="83931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Укрепление основ семейной жизни в российском обществе.</a:t>
            </a:r>
          </a:p>
          <a:p>
            <a:pPr algn="just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75" y="2286000"/>
            <a:ext cx="89201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Дать учащимся знания и навыки, необходимые для создания крепкой, многодетной, счастливой семьи.           </a:t>
            </a:r>
          </a:p>
          <a:p>
            <a:pPr algn="just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 descr="D:\B_O_R_I_S\ПРЕЗЕНТАЦИЯ НОСЖ\к презентации\Счастливая семья 7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3286125"/>
            <a:ext cx="36433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60675" y="476250"/>
            <a:ext cx="3140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ЗАДАЧИ  КУРСА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625" y="1000125"/>
            <a:ext cx="839311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познакомить учащихся с основными понятиями, раскрывающими  смыслы, ценности и нормы семейной жизни;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дать первоначальные представления о семейной жизни с позиций психологии, культурологии и этики;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способствовать пробуждению у учащихся желания создать крепкую, многодетную, счастливую семью;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снизить или предотвратить риски на пути к созданию старшеклассниками в будущем крепкой, многодетной, счастливой  семьи;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познакомить учащихся со средствами решения потенциальных семейных проблем;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научить старшеклассников основам психологической, культурологической и духовно-нравственной безопасности в сфере семейных отношений;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помочь старшеклассникам задуматься о смысле жизни.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4" imgW="6949440" imgH="10539984" progId="">
                  <p:embed/>
                </p:oleObj>
              </mc:Choice>
              <mc:Fallback>
                <p:oleObj name="CorelDRAW" r:id="rId4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1563" y="690563"/>
            <a:ext cx="7353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МЕТОДЫ и ФОРМЫ УЧЕБНОЙ РАБОТЫ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625" y="1420813"/>
            <a:ext cx="4572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беседы и лекции;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семинарские занятия и диспуты;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анкетирование и тестирование;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просмотр видеофильмов и прослушивание аудиозаписей по темам занятий;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написание и защита рефератов и творческих работ и др. </a:t>
            </a:r>
          </a:p>
          <a:p>
            <a:pPr algn="just"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 descr="D:\B_O_R_I_S\ПРЕЗЕНТАЦИЯ НОСЖ\к презентации\httpwww.gnews.uatagslistid304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81" y="2143116"/>
            <a:ext cx="3714723" cy="278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28625" y="1143000"/>
            <a:ext cx="8208963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dirty="0">
              <a:solidFill>
                <a:srgbClr val="0623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3600" b="1" kern="0" dirty="0">
              <a:solidFill>
                <a:srgbClr val="0070C0"/>
              </a:solidFill>
              <a:latin typeface="Monotype Corsiva" pitchFamily="66" charset="0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50" y="476250"/>
            <a:ext cx="65198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ПРИМЕРНАЯ  ПРОГРАММА  КУРСА</a:t>
            </a:r>
          </a:p>
        </p:txBody>
      </p:sp>
      <p:pic>
        <p:nvPicPr>
          <p:cNvPr id="24586" name="Picture 10" descr="D:\B_O_R_I_S\Обложки НОСЖ\Обложка_Программы_10-11 кл_174х23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214422"/>
            <a:ext cx="3806039" cy="503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63500" h="508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28625" y="1143000"/>
            <a:ext cx="8208963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dirty="0">
              <a:solidFill>
                <a:srgbClr val="0623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3600" b="1" kern="0" dirty="0">
              <a:solidFill>
                <a:srgbClr val="0070C0"/>
              </a:solidFill>
              <a:latin typeface="Monotype Corsiva" pitchFamily="66" charset="0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0063" y="1387475"/>
            <a:ext cx="85725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Экспериментальное учебное пособие для учащихся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Методические рекомендации для учителя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Хрестоматия для учителя</a:t>
            </a:r>
          </a:p>
        </p:txBody>
      </p:sp>
      <p:pic>
        <p:nvPicPr>
          <p:cNvPr id="2051" name="Picture 3" descr="C:\Users\Елена Борисовна\Desktop\Нравственные основы семейной жизни\Обложка_МетРек_10 кл_174х230_3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357554" y="3238533"/>
            <a:ext cx="2357454" cy="314271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0">
              <a:rot lat="0" lon="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215074" y="3071810"/>
            <a:ext cx="2468121" cy="318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253431" lon="2161333" rev="21400057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500" y="476250"/>
            <a:ext cx="3457575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ПОСОБИЯ  КУРСА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10 КЛАСС</a:t>
            </a:r>
          </a:p>
        </p:txBody>
      </p:sp>
      <p:pic>
        <p:nvPicPr>
          <p:cNvPr id="11" name="Рисунок 10" descr="Обложка_НОСЖ_10-кл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09551">
            <a:off x="642910" y="3228534"/>
            <a:ext cx="2151111" cy="307183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RightFacing" fov="4500000">
              <a:rot lat="300000" lon="19800000" rev="0"/>
            </a:camera>
            <a:lightRig rig="threePt" dir="t"/>
          </a:scene3d>
          <a:sp3d extrusionH="254000" contourW="19050">
            <a:bevelT w="82550" h="44450" prst="angle"/>
            <a:bevelB w="82550" h="44450"/>
            <a:contourClr>
              <a:schemeClr val="tx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orelDRAW" r:id="rId3" imgW="6949440" imgH="10539984" progId="">
                  <p:embed/>
                </p:oleObj>
              </mc:Choice>
              <mc:Fallback>
                <p:oleObj name="CorelDRAW" r:id="rId3" imgW="6949440" imgH="105399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28625" y="1143000"/>
            <a:ext cx="8208963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dirty="0">
              <a:solidFill>
                <a:srgbClr val="0623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3600" b="1" kern="0" dirty="0">
              <a:solidFill>
                <a:srgbClr val="0070C0"/>
              </a:solidFill>
              <a:latin typeface="Monotype Corsiva" pitchFamily="66" charset="0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0063" y="1387475"/>
            <a:ext cx="85725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Экспериментальное учебное пособие для учащихся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Методические рекомендации для учителя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Хрестоматия для учителя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0" y="476250"/>
            <a:ext cx="3457575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ПОСОБИЯ  КУРСА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11 КЛАСС</a:t>
            </a:r>
          </a:p>
        </p:txBody>
      </p:sp>
      <p:pic>
        <p:nvPicPr>
          <p:cNvPr id="151556" name="Picture 4" descr="D:\B_O_R_I_S\Обложки НОСЖ\класс\Обложка_НОСЖ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81168">
            <a:off x="642910" y="3216987"/>
            <a:ext cx="2357454" cy="311707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RightFacing" fov="4500000">
              <a:rot lat="300000" lon="19800000" rev="0"/>
            </a:camera>
            <a:lightRig rig="threePt" dir="t"/>
          </a:scene3d>
          <a:sp3d extrusionH="254000" contourW="19050">
            <a:bevelT w="82550" h="44450" prst="angle"/>
            <a:bevelB w="82550" h="44450"/>
            <a:contourClr>
              <a:schemeClr val="tx1"/>
            </a:contourClr>
          </a:sp3d>
        </p:spPr>
      </p:pic>
      <p:pic>
        <p:nvPicPr>
          <p:cNvPr id="9224" name="Picture 5" descr="D:\B_O_R_I_S\Обложки НОСЖ\класс\Обложка_МетРек_11-кл_174х230_2.jpg"/>
          <p:cNvPicPr>
            <a:picLocks noChangeAspect="1" noChangeArrowheads="1"/>
          </p:cNvPicPr>
          <p:nvPr/>
        </p:nvPicPr>
        <p:blipFill>
          <a:blip r:embed="rId6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500430" y="3191646"/>
            <a:ext cx="2357455" cy="311732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0">
              <a:rot lat="0" lon="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225" name="Picture 6" descr="D:\B_O_R_I_S\Обложки НОСЖ\класс\Обложка_Хрестоматия_11-кл_174х230_1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215074" y="3071810"/>
            <a:ext cx="2428904" cy="321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253431" lon="2161333" rev="21400057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5195</TotalTime>
  <Words>1463</Words>
  <Application>Microsoft Office PowerPoint</Application>
  <PresentationFormat>Экран (4:3)</PresentationFormat>
  <Paragraphs>264</Paragraphs>
  <Slides>30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Палитра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– это апостолы Бога, которых день за днем Он посылает нам,  чтобы говорить о любви, мире, надежде!»       Из дневника Св. мученицы  Императрицы Александры Феодоровны</dc:title>
  <dc:creator>Елена Борисовна</dc:creator>
  <cp:lastModifiedBy>Admin</cp:lastModifiedBy>
  <cp:revision>510</cp:revision>
  <dcterms:created xsi:type="dcterms:W3CDTF">2010-03-19T12:24:53Z</dcterms:created>
  <dcterms:modified xsi:type="dcterms:W3CDTF">2015-10-14T17:49:21Z</dcterms:modified>
</cp:coreProperties>
</file>